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8" r:id="rId2"/>
    <p:sldId id="259" r:id="rId3"/>
    <p:sldId id="277" r:id="rId4"/>
    <p:sldId id="297" r:id="rId5"/>
    <p:sldId id="278" r:id="rId6"/>
    <p:sldId id="265" r:id="rId7"/>
    <p:sldId id="280" r:id="rId8"/>
    <p:sldId id="300" r:id="rId9"/>
    <p:sldId id="301" r:id="rId10"/>
    <p:sldId id="302" r:id="rId11"/>
    <p:sldId id="269" r:id="rId12"/>
    <p:sldId id="270" r:id="rId13"/>
    <p:sldId id="271" r:id="rId14"/>
    <p:sldId id="272" r:id="rId15"/>
    <p:sldId id="294" r:id="rId16"/>
    <p:sldId id="284" r:id="rId17"/>
    <p:sldId id="281" r:id="rId18"/>
    <p:sldId id="285" r:id="rId19"/>
    <p:sldId id="295" r:id="rId20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776"/>
    <a:srgbClr val="0091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89" autoAdjust="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128" y="-84"/>
      </p:cViewPr>
      <p:guideLst>
        <p:guide orient="horz"/>
        <p:guide pos="191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kalkylblad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sv-SE"/>
  <c:style val="3"/>
  <c:chart>
    <c:plotArea>
      <c:layout>
        <c:manualLayout>
          <c:layoutTarget val="inner"/>
          <c:xMode val="edge"/>
          <c:yMode val="edge"/>
          <c:x val="0.11734692040401161"/>
          <c:y val="0.13730724509269945"/>
          <c:w val="0.88057442800254671"/>
          <c:h val="0.8157473209010897"/>
        </c:manualLayout>
      </c:layout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Transformer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cat>
            <c:numRef>
              <c:f>Sheet1!$A$2:$A$3</c:f>
              <c:numCache>
                <c:formatCode>General</c:formatCode>
                <c:ptCount val="2"/>
                <c:pt idx="0">
                  <c:v>1996</c:v>
                </c:pt>
                <c:pt idx="1">
                  <c:v>2006</c:v>
                </c:pt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31.5</c:v>
                </c:pt>
                <c:pt idx="1">
                  <c:v>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Switch-mode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dLbls>
            <c:txPr>
              <a:bodyPr/>
              <a:lstStyle/>
              <a:p>
                <a:pPr algn="ctr">
                  <a:defRPr/>
                </a:pPr>
                <a:endParaRPr lang="sv-SE"/>
              </a:p>
            </c:txPr>
            <c:showVal val="1"/>
          </c:dLbls>
          <c:cat>
            <c:numRef>
              <c:f>Sheet1!$A$2:$A$3</c:f>
              <c:numCache>
                <c:formatCode>General</c:formatCode>
                <c:ptCount val="2"/>
                <c:pt idx="0">
                  <c:v>1996</c:v>
                </c:pt>
                <c:pt idx="1">
                  <c:v>2006</c:v>
                </c:pt>
              </c:numCache>
            </c:numRef>
          </c:cat>
          <c:val>
            <c:numRef>
              <c:f>Sheet1!$C$2:$C$3</c:f>
              <c:numCache>
                <c:formatCode>General</c:formatCode>
                <c:ptCount val="2"/>
                <c:pt idx="0">
                  <c:v>20.5</c:v>
                </c:pt>
                <c:pt idx="1">
                  <c:v>67</c:v>
                </c:pt>
              </c:numCache>
            </c:numRef>
          </c:val>
        </c:ser>
        <c:dLbls>
          <c:showVal val="1"/>
        </c:dLbls>
        <c:gapWidth val="95"/>
        <c:overlap val="100"/>
        <c:axId val="47960448"/>
        <c:axId val="47961984"/>
      </c:barChart>
      <c:catAx>
        <c:axId val="47960448"/>
        <c:scaling>
          <c:orientation val="minMax"/>
        </c:scaling>
        <c:axPos val="b"/>
        <c:numFmt formatCode="General" sourceLinked="1"/>
        <c:majorTickMark val="none"/>
        <c:tickLblPos val="nextTo"/>
        <c:crossAx val="47961984"/>
        <c:crosses val="autoZero"/>
        <c:auto val="1"/>
        <c:lblAlgn val="ctr"/>
        <c:lblOffset val="100"/>
      </c:catAx>
      <c:valAx>
        <c:axId val="47961984"/>
        <c:scaling>
          <c:orientation val="minMax"/>
        </c:scaling>
        <c:axPos val="l"/>
        <c:numFmt formatCode="General" sourceLinked="1"/>
        <c:tickLblPos val="nextTo"/>
        <c:crossAx val="47960448"/>
        <c:crosses val="autoZero"/>
        <c:crossBetween val="between"/>
      </c:valAx>
    </c:plotArea>
    <c:plotVisOnly val="1"/>
  </c:chart>
  <c:txPr>
    <a:bodyPr/>
    <a:lstStyle/>
    <a:p>
      <a:pPr>
        <a:defRPr sz="1800">
          <a:solidFill>
            <a:schemeClr val="tx1">
              <a:lumMod val="65000"/>
              <a:lumOff val="35000"/>
            </a:schemeClr>
          </a:solidFill>
        </a:defRPr>
      </a:pPr>
      <a:endParaRPr lang="sv-SE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3EC61-CB03-4E42-9D1E-5ACAB872A3A7}" type="datetimeFigureOut">
              <a:rPr lang="en-GB" smtClean="0"/>
              <a:pPr/>
              <a:t>21/01/2011</a:t>
            </a:fld>
            <a:endParaRPr lang="en-GB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B9C3E-042F-4236-B0CC-882D0F1E766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482819-964E-41F1-B58C-2565424EE075}" type="slidenum">
              <a:rPr lang="sv-SE" smtClean="0"/>
              <a:pPr/>
              <a:t>2</a:t>
            </a:fld>
            <a:endParaRPr lang="sv-SE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C3E606-66BD-45E3-8EDE-4B1FA623F2D8}" type="slidenum">
              <a:rPr lang="sv-SE" smtClean="0"/>
              <a:pPr/>
              <a:t>8</a:t>
            </a:fld>
            <a:endParaRPr lang="sv-SE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2FBBC-23C1-418B-96DD-0D10A42E7682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20B369-8A89-414F-BE73-A77BEFEB204C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8D4FFA-82EC-4F82-B067-3A4FA3E5E1A1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48ED9D-FB66-4AC3-B679-F52CD4330D55}" type="slidenum">
              <a:rPr lang="en-GB"/>
              <a:pPr/>
              <a:t>17</a:t>
            </a:fld>
            <a:endParaRPr lang="en-GB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9825" y="684213"/>
            <a:ext cx="4576763" cy="3432175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1813"/>
            <a:ext cx="5026025" cy="4117975"/>
          </a:xfrm>
        </p:spPr>
        <p:txBody>
          <a:bodyPr lIns="87332" tIns="43666" rIns="87332" bIns="43666"/>
          <a:lstStyle/>
          <a:p>
            <a:endParaRPr lang="sv-S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hyperlink" Target="http://automechanika.messefrankfurt.com/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00A5-55BB-42F4-8D80-6969F5DB706E}" type="datetimeFigureOut">
              <a:rPr lang="sv-SE" smtClean="0"/>
              <a:pPr/>
              <a:t>2011-01-21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D9FF7-0B59-41E3-A1EB-FB5CC1BAA5B7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7" name="Bildobjekt 6" descr="MXS_5 - LOW.jpg"/>
          <p:cNvPicPr>
            <a:picLocks noChangeAspect="1"/>
          </p:cNvPicPr>
          <p:nvPr userDrawn="1"/>
        </p:nvPicPr>
        <p:blipFill>
          <a:blip r:embed="rId2" cstate="print">
            <a:lum bright="2000" contrast="1000"/>
          </a:blip>
          <a:srcRect/>
          <a:stretch>
            <a:fillRect/>
          </a:stretch>
        </p:blipFill>
        <p:spPr>
          <a:xfrm>
            <a:off x="1411051" y="846970"/>
            <a:ext cx="1578684" cy="764663"/>
          </a:xfrm>
          <a:prstGeom prst="rect">
            <a:avLst/>
          </a:prstGeom>
        </p:spPr>
      </p:pic>
      <p:pic>
        <p:nvPicPr>
          <p:cNvPr id="8" name="Bildobjekt 7" descr="MXTS70.jpg"/>
          <p:cNvPicPr>
            <a:picLocks noChangeAspect="1"/>
          </p:cNvPicPr>
          <p:nvPr userDrawn="1"/>
        </p:nvPicPr>
        <p:blipFill>
          <a:blip r:embed="rId3" cstate="print">
            <a:lum bright="2000" contrast="1000"/>
          </a:blip>
          <a:srcRect/>
          <a:stretch>
            <a:fillRect/>
          </a:stretch>
        </p:blipFill>
        <p:spPr>
          <a:xfrm>
            <a:off x="0" y="635418"/>
            <a:ext cx="1411051" cy="976215"/>
          </a:xfrm>
          <a:prstGeom prst="rect">
            <a:avLst/>
          </a:prstGeom>
        </p:spPr>
      </p:pic>
      <p:sp>
        <p:nvSpPr>
          <p:cNvPr id="9" name="Rektangel 8"/>
          <p:cNvSpPr/>
          <p:nvPr userDrawn="1"/>
        </p:nvSpPr>
        <p:spPr>
          <a:xfrm>
            <a:off x="2867891" y="746530"/>
            <a:ext cx="6276109" cy="8651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4" descr="automechanika 2010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83275"/>
            <a:ext cx="1801268" cy="403757"/>
          </a:xfrm>
          <a:prstGeom prst="rect">
            <a:avLst/>
          </a:prstGeom>
          <a:noFill/>
        </p:spPr>
      </p:pic>
      <p:sp>
        <p:nvSpPr>
          <p:cNvPr id="11" name="Rektangel 10"/>
          <p:cNvSpPr/>
          <p:nvPr userDrawn="1"/>
        </p:nvSpPr>
        <p:spPr>
          <a:xfrm>
            <a:off x="0" y="0"/>
            <a:ext cx="7020272" cy="883227"/>
          </a:xfrm>
          <a:prstGeom prst="rect">
            <a:avLst/>
          </a:prstGeom>
          <a:solidFill>
            <a:srgbClr val="00A7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ruta 11"/>
          <p:cNvSpPr txBox="1"/>
          <p:nvPr userDrawn="1"/>
        </p:nvSpPr>
        <p:spPr>
          <a:xfrm>
            <a:off x="474627" y="64166"/>
            <a:ext cx="6473637" cy="402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0000"/>
              </a:lnSpc>
            </a:pPr>
            <a:r>
              <a:rPr lang="en-GB" sz="2000" dirty="0" smtClean="0">
                <a:solidFill>
                  <a:schemeClr val="bg1"/>
                </a:solidFill>
                <a:latin typeface="Arial Black" pitchFamily="34" charset="0"/>
              </a:rPr>
              <a:t>2010 CTEK </a:t>
            </a:r>
            <a:r>
              <a:rPr lang="en-GB" sz="2000" dirty="0" smtClean="0">
                <a:solidFill>
                  <a:schemeClr val="bg1"/>
                </a:solidFill>
                <a:latin typeface="Century Gothic" pitchFamily="34" charset="0"/>
              </a:rPr>
              <a:t>PARTNER CONFERENCE   </a:t>
            </a:r>
            <a:r>
              <a:rPr lang="en-GB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at:</a:t>
            </a:r>
            <a:endParaRPr lang="en-GB" sz="28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Bildobjekt 12" descr="CTEK log - dark grey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494369"/>
            <a:ext cx="2867891" cy="496231"/>
          </a:xfrm>
          <a:prstGeom prst="rect">
            <a:avLst/>
          </a:prstGeom>
        </p:spPr>
      </p:pic>
      <p:pic>
        <p:nvPicPr>
          <p:cNvPr id="14" name="Picture 2" descr="http://automechanika.messefrankfurt.com/content/automechanika/frankfurt/en/_jcr_content/keyvisual.968!.113!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67891" y="494369"/>
            <a:ext cx="6276109" cy="496231"/>
          </a:xfrm>
          <a:prstGeom prst="rect">
            <a:avLst/>
          </a:prstGeom>
          <a:noFill/>
        </p:spPr>
      </p:pic>
      <p:pic>
        <p:nvPicPr>
          <p:cNvPr id="15" name="Bildobjekt 14" descr="CTEK log - dark grey.jp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>
          <a:xfrm>
            <a:off x="474626" y="551511"/>
            <a:ext cx="2007147" cy="3543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00A5-55BB-42F4-8D80-6969F5DB706E}" type="datetimeFigureOut">
              <a:rPr lang="sv-SE" smtClean="0"/>
              <a:pPr/>
              <a:t>2011-01-21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D9FF7-0B59-41E3-A1EB-FB5CC1BAA5B7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00A5-55BB-42F4-8D80-6969F5DB706E}" type="datetimeFigureOut">
              <a:rPr lang="sv-SE" smtClean="0"/>
              <a:pPr/>
              <a:t>2011-01-21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D9FF7-0B59-41E3-A1EB-FB5CC1BAA5B7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Rubrik och text över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332CD-8042-4F0E-AFCC-346B9BA622E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00A5-55BB-42F4-8D80-6969F5DB706E}" type="datetimeFigureOut">
              <a:rPr lang="sv-SE" smtClean="0"/>
              <a:pPr/>
              <a:t>2011-01-21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D9FF7-0B59-41E3-A1EB-FB5CC1BAA5B7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00A5-55BB-42F4-8D80-6969F5DB706E}" type="datetimeFigureOut">
              <a:rPr lang="sv-SE" smtClean="0"/>
              <a:pPr/>
              <a:t>2011-01-21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D9FF7-0B59-41E3-A1EB-FB5CC1BAA5B7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00A5-55BB-42F4-8D80-6969F5DB706E}" type="datetimeFigureOut">
              <a:rPr lang="sv-SE" smtClean="0"/>
              <a:pPr/>
              <a:t>2011-01-21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D9FF7-0B59-41E3-A1EB-FB5CC1BAA5B7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00A5-55BB-42F4-8D80-6969F5DB706E}" type="datetimeFigureOut">
              <a:rPr lang="sv-SE" smtClean="0"/>
              <a:pPr/>
              <a:t>2011-01-21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D9FF7-0B59-41E3-A1EB-FB5CC1BAA5B7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00A5-55BB-42F4-8D80-6969F5DB706E}" type="datetimeFigureOut">
              <a:rPr lang="sv-SE" smtClean="0"/>
              <a:pPr/>
              <a:t>2011-01-21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D9FF7-0B59-41E3-A1EB-FB5CC1BAA5B7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00A5-55BB-42F4-8D80-6969F5DB706E}" type="datetimeFigureOut">
              <a:rPr lang="sv-SE" smtClean="0"/>
              <a:pPr/>
              <a:t>2011-01-21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D9FF7-0B59-41E3-A1EB-FB5CC1BAA5B7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5" name="Bildobjekt 4" descr="MXS_5 - LOW.jpg"/>
          <p:cNvPicPr>
            <a:picLocks noChangeAspect="1"/>
          </p:cNvPicPr>
          <p:nvPr userDrawn="1"/>
        </p:nvPicPr>
        <p:blipFill>
          <a:blip r:embed="rId2" cstate="print">
            <a:lum bright="2000" contrast="1000"/>
          </a:blip>
          <a:srcRect/>
          <a:stretch>
            <a:fillRect/>
          </a:stretch>
        </p:blipFill>
        <p:spPr>
          <a:xfrm>
            <a:off x="1411051" y="846970"/>
            <a:ext cx="1578684" cy="764663"/>
          </a:xfrm>
          <a:prstGeom prst="rect">
            <a:avLst/>
          </a:prstGeom>
        </p:spPr>
      </p:pic>
      <p:pic>
        <p:nvPicPr>
          <p:cNvPr id="6" name="Bildobjekt 5" descr="MXTS70.jpg"/>
          <p:cNvPicPr>
            <a:picLocks noChangeAspect="1"/>
          </p:cNvPicPr>
          <p:nvPr userDrawn="1"/>
        </p:nvPicPr>
        <p:blipFill>
          <a:blip r:embed="rId3" cstate="print">
            <a:lum bright="2000" contrast="1000"/>
          </a:blip>
          <a:srcRect/>
          <a:stretch>
            <a:fillRect/>
          </a:stretch>
        </p:blipFill>
        <p:spPr>
          <a:xfrm>
            <a:off x="0" y="635418"/>
            <a:ext cx="1411051" cy="976215"/>
          </a:xfrm>
          <a:prstGeom prst="rect">
            <a:avLst/>
          </a:prstGeom>
        </p:spPr>
      </p:pic>
      <p:sp>
        <p:nvSpPr>
          <p:cNvPr id="7" name="Rektangel 6"/>
          <p:cNvSpPr/>
          <p:nvPr userDrawn="1"/>
        </p:nvSpPr>
        <p:spPr>
          <a:xfrm>
            <a:off x="2867891" y="746530"/>
            <a:ext cx="6276109" cy="8651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ktangel 8"/>
          <p:cNvSpPr/>
          <p:nvPr userDrawn="1"/>
        </p:nvSpPr>
        <p:spPr>
          <a:xfrm>
            <a:off x="0" y="0"/>
            <a:ext cx="7020272" cy="883227"/>
          </a:xfrm>
          <a:prstGeom prst="rect">
            <a:avLst/>
          </a:prstGeom>
          <a:solidFill>
            <a:srgbClr val="00A7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ruta 9"/>
          <p:cNvSpPr txBox="1"/>
          <p:nvPr userDrawn="1"/>
        </p:nvSpPr>
        <p:spPr>
          <a:xfrm>
            <a:off x="474627" y="129478"/>
            <a:ext cx="6473637" cy="319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0000"/>
              </a:lnSpc>
            </a:pPr>
            <a:r>
              <a:rPr lang="en-GB" sz="2000" dirty="0" smtClean="0">
                <a:solidFill>
                  <a:schemeClr val="bg1"/>
                </a:solidFill>
                <a:latin typeface="Arial Black" pitchFamily="34" charset="0"/>
              </a:rPr>
              <a:t>2011 CTEK PRESENTATION</a:t>
            </a:r>
            <a:endParaRPr lang="en-GB" sz="28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Bildobjekt 10" descr="CTEK log - dark grey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94369"/>
            <a:ext cx="2867891" cy="496231"/>
          </a:xfrm>
          <a:prstGeom prst="rect">
            <a:avLst/>
          </a:prstGeom>
        </p:spPr>
      </p:pic>
      <p:pic>
        <p:nvPicPr>
          <p:cNvPr id="12" name="Picture 2" descr="http://automechanika.messefrankfurt.com/content/automechanika/frankfurt/en/_jcr_content/keyvisual.968!.113!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67891" y="494369"/>
            <a:ext cx="6276109" cy="496231"/>
          </a:xfrm>
          <a:prstGeom prst="rect">
            <a:avLst/>
          </a:prstGeom>
          <a:noFill/>
        </p:spPr>
      </p:pic>
      <p:pic>
        <p:nvPicPr>
          <p:cNvPr id="13" name="Bildobjekt 12" descr="CTEK log - dark grey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74626" y="551511"/>
            <a:ext cx="2007147" cy="35438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00A5-55BB-42F4-8D80-6969F5DB706E}" type="datetimeFigureOut">
              <a:rPr lang="sv-SE" smtClean="0"/>
              <a:pPr/>
              <a:t>2011-01-21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D9FF7-0B59-41E3-A1EB-FB5CC1BAA5B7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00A5-55BB-42F4-8D80-6969F5DB706E}" type="datetimeFigureOut">
              <a:rPr lang="sv-SE" smtClean="0"/>
              <a:pPr/>
              <a:t>2011-01-21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D9FF7-0B59-41E3-A1EB-FB5CC1BAA5B7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F00A5-55BB-42F4-8D80-6969F5DB706E}" type="datetimeFigureOut">
              <a:rPr lang="sv-SE" smtClean="0"/>
              <a:pPr/>
              <a:t>2011-01-21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D9FF7-0B59-41E3-A1EB-FB5CC1BAA5B7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ktangel 13"/>
          <p:cNvSpPr/>
          <p:nvPr/>
        </p:nvSpPr>
        <p:spPr>
          <a:xfrm>
            <a:off x="0" y="0"/>
            <a:ext cx="9144000" cy="3518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Bildobjekt 3" descr="MXS_5 - LOW.jpg"/>
          <p:cNvPicPr>
            <a:picLocks noChangeAspect="1"/>
          </p:cNvPicPr>
          <p:nvPr/>
        </p:nvPicPr>
        <p:blipFill>
          <a:blip r:embed="rId2" cstate="print">
            <a:lum bright="2000" contrast="1000"/>
          </a:blip>
          <a:srcRect/>
          <a:stretch>
            <a:fillRect/>
          </a:stretch>
        </p:blipFill>
        <p:spPr>
          <a:xfrm>
            <a:off x="1411051" y="3252088"/>
            <a:ext cx="1578684" cy="764663"/>
          </a:xfrm>
          <a:prstGeom prst="rect">
            <a:avLst/>
          </a:prstGeom>
        </p:spPr>
      </p:pic>
      <p:pic>
        <p:nvPicPr>
          <p:cNvPr id="5" name="Bildobjekt 4" descr="MXTS70.jpg"/>
          <p:cNvPicPr>
            <a:picLocks noChangeAspect="1"/>
          </p:cNvPicPr>
          <p:nvPr/>
        </p:nvPicPr>
        <p:blipFill>
          <a:blip r:embed="rId3" cstate="print">
            <a:lum bright="2000" contrast="1000"/>
          </a:blip>
          <a:srcRect/>
          <a:stretch>
            <a:fillRect/>
          </a:stretch>
        </p:blipFill>
        <p:spPr>
          <a:xfrm>
            <a:off x="0" y="3040536"/>
            <a:ext cx="1411051" cy="976215"/>
          </a:xfrm>
          <a:prstGeom prst="rect">
            <a:avLst/>
          </a:prstGeom>
        </p:spPr>
      </p:pic>
      <p:sp>
        <p:nvSpPr>
          <p:cNvPr id="6" name="Rektangel 5"/>
          <p:cNvSpPr/>
          <p:nvPr/>
        </p:nvSpPr>
        <p:spPr>
          <a:xfrm>
            <a:off x="2867891" y="3151648"/>
            <a:ext cx="6276109" cy="8651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ktangel 7"/>
          <p:cNvSpPr/>
          <p:nvPr/>
        </p:nvSpPr>
        <p:spPr>
          <a:xfrm>
            <a:off x="0" y="1694760"/>
            <a:ext cx="7020272" cy="883227"/>
          </a:xfrm>
          <a:prstGeom prst="rect">
            <a:avLst/>
          </a:prstGeom>
          <a:solidFill>
            <a:srgbClr val="00A7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ruta 8"/>
          <p:cNvSpPr txBox="1"/>
          <p:nvPr/>
        </p:nvSpPr>
        <p:spPr>
          <a:xfrm>
            <a:off x="474627" y="1925180"/>
            <a:ext cx="6473637" cy="365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0000"/>
              </a:lnSpc>
            </a:pPr>
            <a:r>
              <a:rPr lang="en-GB" sz="2400" dirty="0" smtClean="0">
                <a:solidFill>
                  <a:schemeClr val="bg1"/>
                </a:solidFill>
                <a:latin typeface="Arial Black" pitchFamily="34" charset="0"/>
              </a:rPr>
              <a:t>2011 CTEK PRESENTATION</a:t>
            </a:r>
            <a:endParaRPr lang="en-GB" sz="32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Bildobjekt 9" descr="CTEK log - dark grey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2423396"/>
            <a:ext cx="2867891" cy="728252"/>
          </a:xfrm>
          <a:prstGeom prst="rect">
            <a:avLst/>
          </a:prstGeom>
        </p:spPr>
      </p:pic>
      <p:pic>
        <p:nvPicPr>
          <p:cNvPr id="11" name="Picture 2" descr="http://automechanika.messefrankfurt.com/content/automechanika/frankfurt/en/_jcr_content/keyvisual.968!.113!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67891" y="2423396"/>
            <a:ext cx="6276109" cy="728252"/>
          </a:xfrm>
          <a:prstGeom prst="rect">
            <a:avLst/>
          </a:prstGeom>
          <a:noFill/>
        </p:spPr>
      </p:pic>
      <p:pic>
        <p:nvPicPr>
          <p:cNvPr id="12" name="Bildobjekt 11" descr="CTEK log - dark grey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133528" y="2488095"/>
            <a:ext cx="2559842" cy="559998"/>
          </a:xfrm>
          <a:prstGeom prst="rect">
            <a:avLst/>
          </a:prstGeom>
        </p:spPr>
      </p:pic>
      <p:sp>
        <p:nvSpPr>
          <p:cNvPr id="19" name="Rektangel 18"/>
          <p:cNvSpPr/>
          <p:nvPr/>
        </p:nvSpPr>
        <p:spPr>
          <a:xfrm>
            <a:off x="2867890" y="4016751"/>
            <a:ext cx="6276109" cy="883227"/>
          </a:xfrm>
          <a:prstGeom prst="rect">
            <a:avLst/>
          </a:prstGeom>
          <a:solidFill>
            <a:srgbClr val="00A7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ubrik 17"/>
          <p:cNvSpPr>
            <a:spLocks noGrp="1"/>
          </p:cNvSpPr>
          <p:nvPr>
            <p:ph type="ctrTitle"/>
          </p:nvPr>
        </p:nvSpPr>
        <p:spPr>
          <a:xfrm>
            <a:off x="2985255" y="3204185"/>
            <a:ext cx="6048098" cy="1080647"/>
          </a:xfrm>
        </p:spPr>
        <p:txBody>
          <a:bodyPr>
            <a:normAutofit/>
          </a:bodyPr>
          <a:lstStyle/>
          <a:p>
            <a:pPr algn="l"/>
            <a:r>
              <a:rPr lang="sv-SE" sz="2000" dirty="0" smtClean="0">
                <a:solidFill>
                  <a:srgbClr val="005776"/>
                </a:solidFill>
                <a:latin typeface="Arial Black" pitchFamily="34" charset="0"/>
              </a:rPr>
              <a:t>CTEK Sales Development &amp; Strategy </a:t>
            </a:r>
            <a:endParaRPr lang="sv-SE" sz="2000" dirty="0">
              <a:solidFill>
                <a:srgbClr val="005776"/>
              </a:solidFill>
              <a:latin typeface="Arial Black" pitchFamily="34" charset="0"/>
            </a:endParaRPr>
          </a:p>
        </p:txBody>
      </p:sp>
      <p:sp>
        <p:nvSpPr>
          <p:cNvPr id="17" name="Platshållare för innehåll 16"/>
          <p:cNvSpPr>
            <a:spLocks noGrp="1"/>
          </p:cNvSpPr>
          <p:nvPr>
            <p:ph type="subTitle" idx="1"/>
          </p:nvPr>
        </p:nvSpPr>
        <p:spPr>
          <a:xfrm>
            <a:off x="2989735" y="4107370"/>
            <a:ext cx="5903813" cy="711768"/>
          </a:xfrm>
        </p:spPr>
        <p:txBody>
          <a:bodyPr>
            <a:normAutofit/>
          </a:bodyPr>
          <a:lstStyle/>
          <a:p>
            <a:pPr algn="l">
              <a:buClr>
                <a:srgbClr val="0091C4"/>
              </a:buClr>
              <a:buSzPct val="90000"/>
            </a:pPr>
            <a:r>
              <a:rPr lang="sv-SE" sz="1600" b="1" dirty="0" err="1" smtClean="0">
                <a:solidFill>
                  <a:schemeClr val="bg1"/>
                </a:solidFill>
                <a:latin typeface="Century Gothic" pitchFamily="34" charset="0"/>
              </a:rPr>
              <a:t>Navionika</a:t>
            </a:r>
            <a:r>
              <a:rPr lang="sv-SE" sz="1600" b="1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r>
              <a:rPr lang="sv-SE" sz="1600" b="1" dirty="0" err="1" smtClean="0">
                <a:solidFill>
                  <a:schemeClr val="bg1"/>
                </a:solidFill>
                <a:latin typeface="Century Gothic" pitchFamily="34" charset="0"/>
              </a:rPr>
              <a:t>meeting</a:t>
            </a:r>
            <a:r>
              <a:rPr lang="sv-SE" sz="1600" b="1" dirty="0" smtClean="0">
                <a:solidFill>
                  <a:schemeClr val="bg1"/>
                </a:solidFill>
                <a:latin typeface="Century Gothic" pitchFamily="34" charset="0"/>
              </a:rPr>
              <a:t>, </a:t>
            </a:r>
            <a:r>
              <a:rPr lang="sv-SE" sz="1600" b="1" dirty="0" err="1" smtClean="0">
                <a:solidFill>
                  <a:schemeClr val="bg1"/>
                </a:solidFill>
                <a:latin typeface="Century Gothic" pitchFamily="34" charset="0"/>
              </a:rPr>
              <a:t>January</a:t>
            </a:r>
            <a:r>
              <a:rPr lang="sv-SE" sz="1600" b="1" dirty="0" smtClean="0">
                <a:solidFill>
                  <a:schemeClr val="bg1"/>
                </a:solidFill>
                <a:latin typeface="Century Gothic" pitchFamily="34" charset="0"/>
              </a:rPr>
              <a:t> 21, 2011 </a:t>
            </a:r>
          </a:p>
          <a:p>
            <a:pPr algn="l">
              <a:buClr>
                <a:srgbClr val="0091C4"/>
              </a:buClr>
              <a:buSzPct val="90000"/>
            </a:pPr>
            <a:r>
              <a:rPr lang="sv-SE" sz="1600" b="1" dirty="0" smtClean="0">
                <a:solidFill>
                  <a:schemeClr val="bg1"/>
                </a:solidFill>
                <a:latin typeface="Century Gothic" pitchFamily="34" charset="0"/>
              </a:rPr>
              <a:t>Björn Reger, Sales International</a:t>
            </a:r>
            <a:endParaRPr lang="sv-SE" sz="2000" b="1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716961" y="1379084"/>
          <a:ext cx="2862262" cy="5814196"/>
        </p:xfrm>
        <a:graphic>
          <a:graphicData uri="http://schemas.openxmlformats.org/presentationml/2006/ole">
            <p:oleObj spid="_x0000_s3074" name="Acrobat Document" r:id="rId3" imgW="3571920" imgH="7551360" progId="AcroExch.Document.7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679361" y="1379084"/>
          <a:ext cx="2853553" cy="5667375"/>
        </p:xfrm>
        <a:graphic>
          <a:graphicData uri="http://schemas.openxmlformats.org/presentationml/2006/ole">
            <p:oleObj spid="_x0000_s3075" name="Acrobat Document" r:id="rId4" imgW="3571920" imgH="755136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XS_0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 l="7497" r="110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54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New products 2011</a:t>
            </a:r>
            <a:r>
              <a:rPr lang="en-GB" sz="4000" dirty="0" smtClean="0">
                <a:solidFill>
                  <a:schemeClr val="accent1"/>
                </a:solidFill>
              </a:rPr>
              <a:t/>
            </a:r>
            <a:br>
              <a:rPr lang="en-GB" sz="4000" dirty="0" smtClean="0">
                <a:solidFill>
                  <a:schemeClr val="accent1"/>
                </a:solidFill>
              </a:rPr>
            </a:br>
            <a:r>
              <a:rPr lang="en-GB" dirty="0" smtClean="0">
                <a:solidFill>
                  <a:schemeClr val="accent1"/>
                </a:solidFill>
              </a:rPr>
              <a:t>XS 0.8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44563"/>
            <a:ext cx="8229600" cy="11890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800" b="1" dirty="0" smtClean="0"/>
              <a:t>Features</a:t>
            </a:r>
          </a:p>
          <a:p>
            <a:pPr eaLnBrk="1" hangingPunct="1"/>
            <a:r>
              <a:rPr lang="en-GB" sz="1600" dirty="0" smtClean="0"/>
              <a:t>6 steps shown by LED</a:t>
            </a:r>
          </a:p>
          <a:p>
            <a:pPr eaLnBrk="1" hangingPunct="1"/>
            <a:r>
              <a:rPr lang="en-GB" sz="1600" dirty="0" smtClean="0"/>
              <a:t>Automatic</a:t>
            </a:r>
          </a:p>
          <a:p>
            <a:pPr eaLnBrk="1" hangingPunct="1"/>
            <a:endParaRPr lang="en-GB" sz="1600" dirty="0" smtClean="0"/>
          </a:p>
        </p:txBody>
      </p:sp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1527175" y="5175250"/>
            <a:ext cx="4318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b="1" dirty="0"/>
              <a:t>Benefits</a:t>
            </a:r>
          </a:p>
          <a:p>
            <a:pPr>
              <a:buFontTx/>
              <a:buChar char="•"/>
            </a:pPr>
            <a:r>
              <a:rPr lang="en-GB" dirty="0"/>
              <a:t>  Analyse can show faulty battery</a:t>
            </a:r>
          </a:p>
          <a:p>
            <a:pPr>
              <a:buFontTx/>
              <a:buChar char="•"/>
            </a:pPr>
            <a:r>
              <a:rPr lang="en-GB" dirty="0"/>
              <a:t>  Float/pulse ideal for the battery storing</a:t>
            </a:r>
          </a:p>
          <a:p>
            <a:pPr>
              <a:buFontTx/>
              <a:buChar char="•"/>
            </a:pPr>
            <a:r>
              <a:rPr lang="en-GB" dirty="0"/>
              <a:t>  No button – no mistakes</a:t>
            </a:r>
          </a:p>
          <a:p>
            <a:pPr>
              <a:buFontTx/>
              <a:buChar char="•"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 descr="MXS_5 - L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39888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dirty="0" smtClean="0">
                <a:solidFill>
                  <a:schemeClr val="accent1"/>
                </a:solidFill>
              </a:rPr>
              <a:t>MXS 5.0</a:t>
            </a:r>
          </a:p>
        </p:txBody>
      </p:sp>
      <p:sp>
        <p:nvSpPr>
          <p:cNvPr id="9220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728663"/>
            <a:ext cx="8229600" cy="11160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b="1" smtClean="0"/>
              <a:t>Features</a:t>
            </a:r>
          </a:p>
          <a:p>
            <a:pPr eaLnBrk="1" hangingPunct="1">
              <a:lnSpc>
                <a:spcPct val="80000"/>
              </a:lnSpc>
            </a:pPr>
            <a:r>
              <a:rPr lang="en-GB" sz="1600" smtClean="0"/>
              <a:t>5 Amp</a:t>
            </a:r>
          </a:p>
          <a:p>
            <a:pPr eaLnBrk="1" hangingPunct="1">
              <a:lnSpc>
                <a:spcPct val="80000"/>
              </a:lnSpc>
            </a:pPr>
            <a:r>
              <a:rPr lang="en-GB" sz="1600" smtClean="0"/>
              <a:t>8 step shown by LED</a:t>
            </a:r>
          </a:p>
          <a:p>
            <a:pPr eaLnBrk="1" hangingPunct="1">
              <a:lnSpc>
                <a:spcPct val="80000"/>
              </a:lnSpc>
            </a:pPr>
            <a:r>
              <a:rPr lang="en-GB" sz="1600" smtClean="0"/>
              <a:t>MC, Car, Snowflake and </a:t>
            </a:r>
            <a:r>
              <a:rPr lang="en-GB" sz="1600" u="sng" smtClean="0"/>
              <a:t>Recond</a:t>
            </a:r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1095375" y="5213350"/>
            <a:ext cx="598487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/>
              <a:t>  Benefits</a:t>
            </a:r>
          </a:p>
          <a:p>
            <a:pPr>
              <a:buFont typeface="Arial" charset="0"/>
              <a:buChar char="•"/>
            </a:pPr>
            <a:r>
              <a:rPr lang="en-GB"/>
              <a:t> Stronger than competitors in the class</a:t>
            </a:r>
          </a:p>
          <a:p>
            <a:pPr>
              <a:buFont typeface="Arial" charset="0"/>
              <a:buChar char="•"/>
            </a:pPr>
            <a:r>
              <a:rPr lang="en-GB"/>
              <a:t> Shorter charging time</a:t>
            </a:r>
          </a:p>
          <a:p>
            <a:pPr>
              <a:buFont typeface="Arial" charset="0"/>
              <a:buChar char="•"/>
            </a:pPr>
            <a:r>
              <a:rPr lang="en-GB"/>
              <a:t> Recond add possibility to recover stratificated batteries.</a:t>
            </a:r>
          </a:p>
          <a:p>
            <a:pPr>
              <a:buFont typeface="Arial" charset="0"/>
              <a:buChar char="•"/>
            </a:pPr>
            <a:endParaRPr lang="en-GB" b="1"/>
          </a:p>
          <a:p>
            <a:pPr>
              <a:buFont typeface="Arial" charset="0"/>
              <a:buChar char="•"/>
            </a:pPr>
            <a:endParaRPr lang="en-GB" b="1"/>
          </a:p>
          <a:p>
            <a:endParaRPr lang="en-GB" b="1"/>
          </a:p>
          <a:p>
            <a:endParaRPr lang="en-GB" b="1"/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XS_10_clamps_eyelets_tempsensor_coated"/>
          <p:cNvPicPr>
            <a:picLocks noChangeAspect="1" noChangeArrowheads="1"/>
          </p:cNvPicPr>
          <p:nvPr/>
        </p:nvPicPr>
        <p:blipFill>
          <a:blip r:embed="rId3" cstate="print">
            <a:lum bright="12000"/>
          </a:blip>
          <a:srcRect l="10226" r="8635"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dirty="0" smtClean="0">
                <a:solidFill>
                  <a:schemeClr val="accent1"/>
                </a:solidFill>
              </a:rPr>
              <a:t>MXS 10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765175"/>
            <a:ext cx="8229600" cy="9842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2400" dirty="0" smtClean="0"/>
              <a:t>	Benefits</a:t>
            </a:r>
          </a:p>
          <a:p>
            <a:pPr eaLnBrk="1" hangingPunct="1">
              <a:lnSpc>
                <a:spcPct val="80000"/>
              </a:lnSpc>
            </a:pPr>
            <a:r>
              <a:rPr lang="en-GB" sz="1400" dirty="0" smtClean="0"/>
              <a:t>10 Amp, shorter charging time</a:t>
            </a:r>
          </a:p>
          <a:p>
            <a:pPr eaLnBrk="1" hangingPunct="1">
              <a:lnSpc>
                <a:spcPct val="80000"/>
              </a:lnSpc>
            </a:pPr>
            <a:r>
              <a:rPr lang="en-GB" sz="1400" dirty="0" smtClean="0"/>
              <a:t>Temp sensor for perfect tuned charging</a:t>
            </a:r>
          </a:p>
          <a:p>
            <a:pPr eaLnBrk="1" hangingPunct="1">
              <a:lnSpc>
                <a:spcPct val="80000"/>
              </a:lnSpc>
            </a:pPr>
            <a:r>
              <a:rPr lang="en-GB" sz="1400" dirty="0" smtClean="0"/>
              <a:t>Still IP 65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ruta 3"/>
          <p:cNvSpPr txBox="1"/>
          <p:nvPr/>
        </p:nvSpPr>
        <p:spPr>
          <a:xfrm>
            <a:off x="604771" y="289921"/>
            <a:ext cx="7867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3200" dirty="0" smtClean="0">
                <a:solidFill>
                  <a:schemeClr val="bg1"/>
                </a:solidFill>
              </a:rPr>
              <a:t>MXTS 70 The Ultimate Workshop Charger</a:t>
            </a:r>
            <a:endParaRPr lang="en-GB" sz="3200" dirty="0">
              <a:solidFill>
                <a:srgbClr val="FB9B3B"/>
              </a:solidFill>
            </a:endParaRPr>
          </a:p>
        </p:txBody>
      </p:sp>
      <p:pic>
        <p:nvPicPr>
          <p:cNvPr id="5" name="Bildobjekt 4" descr="MXS 79 - 1_Page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9188" y="1060704"/>
            <a:ext cx="4085770" cy="5665622"/>
          </a:xfrm>
          <a:prstGeom prst="rect">
            <a:avLst/>
          </a:prstGeom>
        </p:spPr>
      </p:pic>
      <p:pic>
        <p:nvPicPr>
          <p:cNvPr id="7" name="Bildobjekt 6" descr="MXS 70 - 2_Page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5779" y="1060705"/>
            <a:ext cx="4085770" cy="5665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0" y="0"/>
            <a:ext cx="9144000" cy="2424113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60325" y="785813"/>
            <a:ext cx="2813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sz="1800">
                <a:solidFill>
                  <a:schemeClr val="bg1"/>
                </a:solidFill>
                <a:latin typeface="Century Gothic" pitchFamily="34" charset="0"/>
              </a:rPr>
              <a:t>OUR ADD-ON</a:t>
            </a:r>
            <a:r>
              <a:rPr lang="en-GB" sz="180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  <a:p>
            <a:pPr algn="l"/>
            <a:r>
              <a:rPr lang="en-GB" sz="1800">
                <a:solidFill>
                  <a:schemeClr val="bg1"/>
                </a:solidFill>
                <a:latin typeface="Arial Black" pitchFamily="34" charset="0"/>
              </a:rPr>
              <a:t>ACCESSORY RANGE </a:t>
            </a:r>
          </a:p>
        </p:txBody>
      </p:sp>
      <p:pic>
        <p:nvPicPr>
          <p:cNvPr id="84997" name="Picture 5" descr="Han Hon - low res"/>
          <p:cNvPicPr>
            <a:picLocks noChangeAspect="1" noChangeArrowheads="1"/>
          </p:cNvPicPr>
          <p:nvPr/>
        </p:nvPicPr>
        <p:blipFill>
          <a:blip r:embed="rId2" cstate="print">
            <a:lum bright="12000" contrast="6000"/>
          </a:blip>
          <a:srcRect t="12178"/>
          <a:stretch>
            <a:fillRect/>
          </a:stretch>
        </p:blipFill>
        <p:spPr bwMode="auto">
          <a:xfrm>
            <a:off x="6335713" y="1449388"/>
            <a:ext cx="2808287" cy="1849437"/>
          </a:xfrm>
          <a:prstGeom prst="rect">
            <a:avLst/>
          </a:prstGeom>
          <a:noFill/>
        </p:spPr>
      </p:pic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6335713" y="3487738"/>
            <a:ext cx="2655887" cy="806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</a:pPr>
            <a:r>
              <a:rPr lang="en-GB" sz="1200" b="1">
                <a:solidFill>
                  <a:srgbClr val="5F5F5F"/>
                </a:solidFill>
                <a:latin typeface="Century Gothic" pitchFamily="34" charset="0"/>
              </a:rPr>
              <a:t>Charging made practical and easy through CTEK’s range of innovative add-on accessories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38175" y="2016125"/>
            <a:ext cx="4876800" cy="4260850"/>
            <a:chOff x="402" y="1270"/>
            <a:chExt cx="3072" cy="2684"/>
          </a:xfrm>
        </p:grpSpPr>
        <p:pic>
          <p:nvPicPr>
            <p:cNvPr id="85000" name="Picture 8" descr="CTEK CREATOR GROUP-dark grey"/>
            <p:cNvPicPr>
              <a:picLocks noChangeAspect="1" noChangeArrowheads="1"/>
            </p:cNvPicPr>
            <p:nvPr/>
          </p:nvPicPr>
          <p:blipFill>
            <a:blip r:embed="rId3" cstate="print"/>
            <a:srcRect r="83032"/>
            <a:stretch>
              <a:fillRect/>
            </a:stretch>
          </p:blipFill>
          <p:spPr bwMode="auto">
            <a:xfrm>
              <a:off x="402" y="1270"/>
              <a:ext cx="3072" cy="2684"/>
            </a:xfrm>
            <a:prstGeom prst="rect">
              <a:avLst/>
            </a:prstGeom>
            <a:noFill/>
          </p:spPr>
        </p:pic>
        <p:sp>
          <p:nvSpPr>
            <p:cNvPr id="85001" name="Rectangle 9"/>
            <p:cNvSpPr>
              <a:spLocks noChangeArrowheads="1"/>
            </p:cNvSpPr>
            <p:nvPr/>
          </p:nvSpPr>
          <p:spPr bwMode="auto">
            <a:xfrm>
              <a:off x="1956" y="2198"/>
              <a:ext cx="1470" cy="829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sv-SE"/>
            </a:p>
          </p:txBody>
        </p:sp>
        <p:pic>
          <p:nvPicPr>
            <p:cNvPr id="85002" name="Picture 10" descr="Cig Socket"/>
            <p:cNvPicPr>
              <a:picLocks noChangeAspect="1" noChangeArrowheads="1"/>
            </p:cNvPicPr>
            <p:nvPr/>
          </p:nvPicPr>
          <p:blipFill>
            <a:blip r:embed="rId4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2503" y="2198"/>
              <a:ext cx="923" cy="829"/>
            </a:xfrm>
            <a:prstGeom prst="rect">
              <a:avLst/>
            </a:prstGeom>
            <a:noFill/>
          </p:spPr>
        </p:pic>
        <p:sp>
          <p:nvSpPr>
            <p:cNvPr id="85003" name="Rectangle 11"/>
            <p:cNvSpPr>
              <a:spLocks noChangeArrowheads="1"/>
            </p:cNvSpPr>
            <p:nvPr/>
          </p:nvSpPr>
          <p:spPr bwMode="auto">
            <a:xfrm>
              <a:off x="444" y="1316"/>
              <a:ext cx="1470" cy="83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sv-SE"/>
            </a:p>
          </p:txBody>
        </p:sp>
        <p:pic>
          <p:nvPicPr>
            <p:cNvPr id="85004" name="Picture 12" descr="Comfort Indicator - eyelet"/>
            <p:cNvPicPr>
              <a:picLocks noChangeAspect="1" noChangeArrowheads="1"/>
            </p:cNvPicPr>
            <p:nvPr/>
          </p:nvPicPr>
          <p:blipFill>
            <a:blip r:embed="rId5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448" y="1316"/>
              <a:ext cx="1466" cy="695"/>
            </a:xfrm>
            <a:prstGeom prst="rect">
              <a:avLst/>
            </a:prstGeom>
            <a:noFill/>
          </p:spPr>
        </p:pic>
        <p:sp>
          <p:nvSpPr>
            <p:cNvPr id="85005" name="Text Box 13"/>
            <p:cNvSpPr txBox="1">
              <a:spLocks noChangeArrowheads="1"/>
            </p:cNvSpPr>
            <p:nvPr/>
          </p:nvSpPr>
          <p:spPr bwMode="auto">
            <a:xfrm>
              <a:off x="468" y="1927"/>
              <a:ext cx="1309" cy="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800" b="1">
                  <a:solidFill>
                    <a:srgbClr val="333333"/>
                  </a:solidFill>
                  <a:latin typeface="Century Gothic" pitchFamily="34" charset="0"/>
                </a:rPr>
                <a:t>Comfort Indicator – eyelet</a:t>
              </a:r>
            </a:p>
            <a:p>
              <a:pPr algn="l">
                <a:lnSpc>
                  <a:spcPct val="105000"/>
                </a:lnSpc>
              </a:pPr>
              <a:r>
                <a:rPr lang="en-GB" sz="800">
                  <a:solidFill>
                    <a:srgbClr val="333333"/>
                  </a:solidFill>
                  <a:latin typeface="Century Gothic" pitchFamily="34" charset="0"/>
                </a:rPr>
                <a:t>For difficult-access batteries</a:t>
              </a:r>
            </a:p>
          </p:txBody>
        </p:sp>
        <p:sp>
          <p:nvSpPr>
            <p:cNvPr id="85006" name="Rectangle 14"/>
            <p:cNvSpPr>
              <a:spLocks noChangeArrowheads="1"/>
            </p:cNvSpPr>
            <p:nvPr/>
          </p:nvSpPr>
          <p:spPr bwMode="auto">
            <a:xfrm>
              <a:off x="1956" y="1316"/>
              <a:ext cx="1470" cy="83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sv-SE"/>
            </a:p>
          </p:txBody>
        </p:sp>
        <p:pic>
          <p:nvPicPr>
            <p:cNvPr id="85007" name="Picture 15" descr="Cig Plug"/>
            <p:cNvPicPr>
              <a:picLocks noChangeAspect="1" noChangeArrowheads="1"/>
            </p:cNvPicPr>
            <p:nvPr/>
          </p:nvPicPr>
          <p:blipFill>
            <a:blip r:embed="rId6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2302" y="1316"/>
              <a:ext cx="1124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5008" name="Text Box 16"/>
            <p:cNvSpPr txBox="1">
              <a:spLocks noChangeArrowheads="1"/>
            </p:cNvSpPr>
            <p:nvPr/>
          </p:nvSpPr>
          <p:spPr bwMode="auto">
            <a:xfrm>
              <a:off x="1967" y="1927"/>
              <a:ext cx="1459" cy="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800" b="1">
                  <a:solidFill>
                    <a:srgbClr val="333333"/>
                  </a:solidFill>
                  <a:latin typeface="Century Gothic" pitchFamily="34" charset="0"/>
                </a:rPr>
                <a:t>Comfort Connect – cig-plug</a:t>
              </a:r>
            </a:p>
            <a:p>
              <a:pPr algn="l">
                <a:lnSpc>
                  <a:spcPct val="105000"/>
                </a:lnSpc>
              </a:pPr>
              <a:r>
                <a:rPr lang="en-GB" sz="800">
                  <a:solidFill>
                    <a:srgbClr val="333333"/>
                  </a:solidFill>
                  <a:latin typeface="Century Gothic" pitchFamily="34" charset="0"/>
                </a:rPr>
                <a:t>Connect charging through the cig-plug</a:t>
              </a:r>
            </a:p>
          </p:txBody>
        </p:sp>
        <p:sp>
          <p:nvSpPr>
            <p:cNvPr id="85009" name="Text Box 17"/>
            <p:cNvSpPr txBox="1">
              <a:spLocks noChangeArrowheads="1"/>
            </p:cNvSpPr>
            <p:nvPr/>
          </p:nvSpPr>
          <p:spPr bwMode="auto">
            <a:xfrm>
              <a:off x="1967" y="2723"/>
              <a:ext cx="1427" cy="30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800" b="1">
                  <a:solidFill>
                    <a:srgbClr val="333333"/>
                  </a:solidFill>
                  <a:latin typeface="Century Gothic" pitchFamily="34" charset="0"/>
                </a:rPr>
                <a:t>Comfort Connect </a:t>
              </a:r>
            </a:p>
            <a:p>
              <a:pPr algn="l">
                <a:lnSpc>
                  <a:spcPct val="105000"/>
                </a:lnSpc>
              </a:pPr>
              <a:r>
                <a:rPr lang="en-GB" sz="800" b="1">
                  <a:solidFill>
                    <a:srgbClr val="333333"/>
                  </a:solidFill>
                  <a:latin typeface="Century Gothic" pitchFamily="34" charset="0"/>
                </a:rPr>
                <a:t>– cig-socket</a:t>
              </a:r>
            </a:p>
            <a:p>
              <a:pPr algn="l">
                <a:lnSpc>
                  <a:spcPct val="105000"/>
                </a:lnSpc>
              </a:pPr>
              <a:r>
                <a:rPr lang="en-GB" sz="800">
                  <a:solidFill>
                    <a:srgbClr val="333333"/>
                  </a:solidFill>
                  <a:latin typeface="Century Gothic" pitchFamily="34" charset="0"/>
                </a:rPr>
                <a:t>Energy source for electronic appliances</a:t>
              </a:r>
            </a:p>
          </p:txBody>
        </p:sp>
        <p:sp>
          <p:nvSpPr>
            <p:cNvPr id="85010" name="Rectangle 18"/>
            <p:cNvSpPr>
              <a:spLocks noChangeArrowheads="1"/>
            </p:cNvSpPr>
            <p:nvPr/>
          </p:nvSpPr>
          <p:spPr bwMode="auto">
            <a:xfrm>
              <a:off x="1956" y="3079"/>
              <a:ext cx="1470" cy="83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sv-SE"/>
            </a:p>
          </p:txBody>
        </p:sp>
        <p:pic>
          <p:nvPicPr>
            <p:cNvPr id="85011" name="Picture 19" descr="ringkabel liten"/>
            <p:cNvPicPr>
              <a:picLocks noChangeAspect="1" noChangeArrowheads="1"/>
            </p:cNvPicPr>
            <p:nvPr/>
          </p:nvPicPr>
          <p:blipFill>
            <a:blip r:embed="rId7" cstate="print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2503" y="3079"/>
              <a:ext cx="923" cy="830"/>
            </a:xfrm>
            <a:prstGeom prst="rect">
              <a:avLst/>
            </a:prstGeom>
            <a:noFill/>
          </p:spPr>
        </p:pic>
        <p:sp>
          <p:nvSpPr>
            <p:cNvPr id="85012" name="Text Box 20"/>
            <p:cNvSpPr txBox="1">
              <a:spLocks noChangeArrowheads="1"/>
            </p:cNvSpPr>
            <p:nvPr/>
          </p:nvSpPr>
          <p:spPr bwMode="auto">
            <a:xfrm>
              <a:off x="1967" y="3664"/>
              <a:ext cx="1310" cy="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800" b="1">
                  <a:solidFill>
                    <a:srgbClr val="333333"/>
                  </a:solidFill>
                  <a:latin typeface="Century Gothic" pitchFamily="34" charset="0"/>
                </a:rPr>
                <a:t>Comfort Connect - eyelet</a:t>
              </a:r>
            </a:p>
            <a:p>
              <a:pPr algn="l">
                <a:lnSpc>
                  <a:spcPct val="105000"/>
                </a:lnSpc>
              </a:pPr>
              <a:r>
                <a:rPr lang="en-GB" sz="800">
                  <a:solidFill>
                    <a:srgbClr val="333333"/>
                  </a:solidFill>
                  <a:latin typeface="Century Gothic" pitchFamily="34" charset="0"/>
                </a:rPr>
                <a:t>For difficult-access batteries</a:t>
              </a:r>
            </a:p>
          </p:txBody>
        </p:sp>
        <p:sp>
          <p:nvSpPr>
            <p:cNvPr id="85013" name="Rectangle 21"/>
            <p:cNvSpPr>
              <a:spLocks noChangeArrowheads="1"/>
            </p:cNvSpPr>
            <p:nvPr/>
          </p:nvSpPr>
          <p:spPr bwMode="auto">
            <a:xfrm>
              <a:off x="444" y="3079"/>
              <a:ext cx="1470" cy="830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sv-SE"/>
            </a:p>
          </p:txBody>
        </p:sp>
        <p:pic>
          <p:nvPicPr>
            <p:cNvPr id="85014" name="Picture 22" descr="Comfort Indicator - panel"/>
            <p:cNvPicPr>
              <a:picLocks noChangeAspect="1" noChangeArrowheads="1"/>
            </p:cNvPicPr>
            <p:nvPr/>
          </p:nvPicPr>
          <p:blipFill>
            <a:blip r:embed="rId8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444" y="3100"/>
              <a:ext cx="1162" cy="624"/>
            </a:xfrm>
            <a:prstGeom prst="rect">
              <a:avLst/>
            </a:prstGeom>
            <a:noFill/>
          </p:spPr>
        </p:pic>
        <p:sp>
          <p:nvSpPr>
            <p:cNvPr id="85015" name="Rectangle 23"/>
            <p:cNvSpPr>
              <a:spLocks noChangeArrowheads="1"/>
            </p:cNvSpPr>
            <p:nvPr/>
          </p:nvSpPr>
          <p:spPr bwMode="auto">
            <a:xfrm>
              <a:off x="444" y="2198"/>
              <a:ext cx="1470" cy="829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sv-SE"/>
            </a:p>
          </p:txBody>
        </p:sp>
        <p:pic>
          <p:nvPicPr>
            <p:cNvPr id="85016" name="Picture 24" descr="Comfort Indicator - clamps"/>
            <p:cNvPicPr>
              <a:picLocks noChangeAspect="1" noChangeArrowheads="1"/>
            </p:cNvPicPr>
            <p:nvPr/>
          </p:nvPicPr>
          <p:blipFill>
            <a:blip r:embed="rId9" cstate="print">
              <a:lum bright="6000"/>
            </a:blip>
            <a:srcRect/>
            <a:stretch>
              <a:fillRect/>
            </a:stretch>
          </p:blipFill>
          <p:spPr bwMode="auto">
            <a:xfrm>
              <a:off x="444" y="2198"/>
              <a:ext cx="1162" cy="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5017" name="Text Box 25"/>
            <p:cNvSpPr txBox="1">
              <a:spLocks noChangeArrowheads="1"/>
            </p:cNvSpPr>
            <p:nvPr/>
          </p:nvSpPr>
          <p:spPr bwMode="auto">
            <a:xfrm>
              <a:off x="444" y="2775"/>
              <a:ext cx="1448" cy="25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lnSpc>
                  <a:spcPct val="85000"/>
                </a:lnSpc>
              </a:pPr>
              <a:endParaRPr lang="en-GB" sz="800" b="1">
                <a:solidFill>
                  <a:srgbClr val="333333"/>
                </a:solidFill>
                <a:latin typeface="Century Gothic" pitchFamily="34" charset="0"/>
              </a:endParaRPr>
            </a:p>
            <a:p>
              <a:pPr algn="r">
                <a:lnSpc>
                  <a:spcPct val="85000"/>
                </a:lnSpc>
              </a:pPr>
              <a:r>
                <a:rPr lang="en-GB" sz="800">
                  <a:solidFill>
                    <a:srgbClr val="333333"/>
                  </a:solidFill>
                  <a:latin typeface="Century Gothic" pitchFamily="34" charset="0"/>
                </a:rPr>
                <a:t>Checking the charging need of several batteries is made practical and easy</a:t>
              </a:r>
            </a:p>
          </p:txBody>
        </p:sp>
        <p:sp>
          <p:nvSpPr>
            <p:cNvPr id="85018" name="Text Box 26"/>
            <p:cNvSpPr txBox="1">
              <a:spLocks noChangeArrowheads="1"/>
            </p:cNvSpPr>
            <p:nvPr/>
          </p:nvSpPr>
          <p:spPr bwMode="auto">
            <a:xfrm>
              <a:off x="1058" y="2686"/>
              <a:ext cx="834" cy="1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lnSpc>
                  <a:spcPct val="85000"/>
                </a:lnSpc>
              </a:pPr>
              <a:r>
                <a:rPr lang="en-GB" sz="800" b="1">
                  <a:solidFill>
                    <a:srgbClr val="333333"/>
                  </a:solidFill>
                  <a:latin typeface="Century Gothic" pitchFamily="34" charset="0"/>
                </a:rPr>
                <a:t>Comfort Indicator </a:t>
              </a:r>
            </a:p>
            <a:p>
              <a:pPr algn="r">
                <a:lnSpc>
                  <a:spcPct val="85000"/>
                </a:lnSpc>
              </a:pPr>
              <a:r>
                <a:rPr lang="en-GB" sz="800" b="1">
                  <a:solidFill>
                    <a:srgbClr val="333333"/>
                  </a:solidFill>
                  <a:latin typeface="Century Gothic" pitchFamily="34" charset="0"/>
                </a:rPr>
                <a:t>– clamps</a:t>
              </a:r>
              <a:endParaRPr lang="en-GB" sz="800">
                <a:solidFill>
                  <a:srgbClr val="333333"/>
                </a:solidFill>
                <a:latin typeface="Century Gothic" pitchFamily="34" charset="0"/>
              </a:endParaRPr>
            </a:p>
          </p:txBody>
        </p:sp>
        <p:sp>
          <p:nvSpPr>
            <p:cNvPr id="85019" name="Text Box 27"/>
            <p:cNvSpPr txBox="1">
              <a:spLocks noChangeArrowheads="1"/>
            </p:cNvSpPr>
            <p:nvPr/>
          </p:nvSpPr>
          <p:spPr bwMode="auto">
            <a:xfrm>
              <a:off x="512" y="3664"/>
              <a:ext cx="1309" cy="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800" b="1">
                  <a:solidFill>
                    <a:srgbClr val="333333"/>
                  </a:solidFill>
                  <a:latin typeface="Century Gothic" pitchFamily="34" charset="0"/>
                </a:rPr>
                <a:t>Comfort Indicator – panel</a:t>
              </a:r>
            </a:p>
            <a:p>
              <a:pPr algn="l">
                <a:lnSpc>
                  <a:spcPct val="105000"/>
                </a:lnSpc>
              </a:pPr>
              <a:r>
                <a:rPr lang="en-GB" sz="800">
                  <a:solidFill>
                    <a:srgbClr val="333333"/>
                  </a:solidFill>
                  <a:latin typeface="Century Gothic" pitchFamily="34" charset="0"/>
                </a:rPr>
                <a:t>For panel installation</a:t>
              </a:r>
            </a:p>
          </p:txBody>
        </p:sp>
      </p:grpSp>
      <p:sp>
        <p:nvSpPr>
          <p:cNvPr id="85021" name="Rectangle 29"/>
          <p:cNvSpPr>
            <a:spLocks noChangeArrowheads="1"/>
          </p:cNvSpPr>
          <p:nvPr/>
        </p:nvSpPr>
        <p:spPr bwMode="auto">
          <a:xfrm>
            <a:off x="34925" y="96838"/>
            <a:ext cx="5143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fld id="{218C7F63-23D9-4CD3-979C-D05FBACC11A4}" type="slidenum">
              <a:rPr lang="sv-SE" sz="1400">
                <a:solidFill>
                  <a:schemeClr val="bg1"/>
                </a:solidFill>
                <a:latin typeface="Arial Black" pitchFamily="34" charset="0"/>
              </a:rPr>
              <a:pPr algn="l"/>
              <a:t>15</a:t>
            </a:fld>
            <a:r>
              <a:rPr lang="sv-SE" sz="1400">
                <a:solidFill>
                  <a:schemeClr val="bg1"/>
                </a:solidFill>
                <a:latin typeface="Arial Black" pitchFamily="34" charset="0"/>
              </a:rPr>
              <a:t>.</a:t>
            </a:r>
          </a:p>
        </p:txBody>
      </p:sp>
      <p:sp>
        <p:nvSpPr>
          <p:cNvPr id="30" name="Rectangle 5"/>
          <p:cNvSpPr txBox="1">
            <a:spLocks noChangeArrowheads="1"/>
          </p:cNvSpPr>
          <p:nvPr/>
        </p:nvSpPr>
        <p:spPr>
          <a:xfrm>
            <a:off x="457200" y="274638"/>
            <a:ext cx="8229600" cy="561975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Add-on </a:t>
            </a:r>
            <a:r>
              <a:rPr lang="en-GB" sz="40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</a:t>
            </a:r>
            <a:r>
              <a:rPr kumimoji="0" lang="en-GB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ccessory</a:t>
            </a:r>
            <a:r>
              <a:rPr kumimoji="0" lang="en-GB" sz="40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GB" sz="40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R</a:t>
            </a:r>
            <a:r>
              <a:rPr kumimoji="0" lang="en-GB" sz="40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ange</a:t>
            </a:r>
            <a:endParaRPr kumimoji="0" lang="en-GB" sz="4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2899" y="2504303"/>
            <a:ext cx="18701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b="1" dirty="0" smtClean="0"/>
              <a:t>BACK UPS</a:t>
            </a:r>
            <a:endParaRPr lang="sv-SE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539750" y="908050"/>
            <a:ext cx="6172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v-SE" sz="3400" b="1">
                <a:solidFill>
                  <a:schemeClr val="bg2"/>
                </a:solidFill>
                <a:latin typeface="Arial Narrow" pitchFamily="34" charset="0"/>
              </a:rPr>
              <a:t>Eight steps to perfect batteries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7680325" y="1757363"/>
            <a:ext cx="69215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6988175" y="1757363"/>
            <a:ext cx="69215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6543675" y="1757363"/>
            <a:ext cx="44450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5934075" y="1757363"/>
            <a:ext cx="60960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4943475" y="1757363"/>
            <a:ext cx="99060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28.8 V</a:t>
            </a:r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3952875" y="1757363"/>
            <a:ext cx="99060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14 A</a:t>
            </a:r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3419475" y="1757363"/>
            <a:ext cx="533400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2919413" y="1757363"/>
            <a:ext cx="500062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1057275" y="1757363"/>
            <a:ext cx="1862138" cy="24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>
                <a:solidFill>
                  <a:schemeClr val="bg2"/>
                </a:solidFill>
                <a:latin typeface="Times New Roman" pitchFamily="18" charset="0"/>
              </a:rPr>
              <a:t>MULTI UT 14000</a:t>
            </a:r>
          </a:p>
        </p:txBody>
      </p:sp>
      <p:sp>
        <p:nvSpPr>
          <p:cNvPr id="61452" name="Rectangle 12"/>
          <p:cNvSpPr>
            <a:spLocks noChangeArrowheads="1"/>
          </p:cNvSpPr>
          <p:nvPr/>
        </p:nvSpPr>
        <p:spPr bwMode="auto">
          <a:xfrm>
            <a:off x="7680325" y="1514475"/>
            <a:ext cx="69215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6988175" y="1514475"/>
            <a:ext cx="69215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61454" name="Rectangle 14"/>
          <p:cNvSpPr>
            <a:spLocks noChangeArrowheads="1"/>
          </p:cNvSpPr>
          <p:nvPr/>
        </p:nvSpPr>
        <p:spPr bwMode="auto">
          <a:xfrm>
            <a:off x="6543675" y="1514475"/>
            <a:ext cx="4445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61455" name="Rectangle 15"/>
          <p:cNvSpPr>
            <a:spLocks noChangeArrowheads="1"/>
          </p:cNvSpPr>
          <p:nvPr/>
        </p:nvSpPr>
        <p:spPr bwMode="auto">
          <a:xfrm>
            <a:off x="5934075" y="1514475"/>
            <a:ext cx="6096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61456" name="Rectangle 16"/>
          <p:cNvSpPr>
            <a:spLocks noChangeArrowheads="1"/>
          </p:cNvSpPr>
          <p:nvPr/>
        </p:nvSpPr>
        <p:spPr bwMode="auto">
          <a:xfrm>
            <a:off x="4943475" y="1514475"/>
            <a:ext cx="9906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14.4 V</a:t>
            </a:r>
          </a:p>
        </p:txBody>
      </p:sp>
      <p:sp>
        <p:nvSpPr>
          <p:cNvPr id="61457" name="Rectangle 17"/>
          <p:cNvSpPr>
            <a:spLocks noChangeArrowheads="1"/>
          </p:cNvSpPr>
          <p:nvPr/>
        </p:nvSpPr>
        <p:spPr bwMode="auto">
          <a:xfrm>
            <a:off x="3952875" y="1514475"/>
            <a:ext cx="9906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25 A</a:t>
            </a:r>
          </a:p>
        </p:txBody>
      </p:sp>
      <p:sp>
        <p:nvSpPr>
          <p:cNvPr id="61458" name="Rectangle 18"/>
          <p:cNvSpPr>
            <a:spLocks noChangeArrowheads="1"/>
          </p:cNvSpPr>
          <p:nvPr/>
        </p:nvSpPr>
        <p:spPr bwMode="auto">
          <a:xfrm>
            <a:off x="3419475" y="1514475"/>
            <a:ext cx="533400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61459" name="Rectangle 19"/>
          <p:cNvSpPr>
            <a:spLocks noChangeArrowheads="1"/>
          </p:cNvSpPr>
          <p:nvPr/>
        </p:nvSpPr>
        <p:spPr bwMode="auto">
          <a:xfrm>
            <a:off x="2919413" y="1514475"/>
            <a:ext cx="500062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 b="1">
                <a:solidFill>
                  <a:schemeClr val="bg2"/>
                </a:solidFill>
                <a:latin typeface="Times New Roman" pitchFamily="18" charset="0"/>
              </a:rPr>
              <a:t>Yes</a:t>
            </a:r>
          </a:p>
        </p:txBody>
      </p:sp>
      <p:sp>
        <p:nvSpPr>
          <p:cNvPr id="61460" name="Rectangle 20"/>
          <p:cNvSpPr>
            <a:spLocks noChangeArrowheads="1"/>
          </p:cNvSpPr>
          <p:nvPr/>
        </p:nvSpPr>
        <p:spPr bwMode="auto">
          <a:xfrm>
            <a:off x="1057275" y="1514475"/>
            <a:ext cx="1862138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  <a:buClr>
                <a:srgbClr val="FF9900"/>
              </a:buClr>
              <a:buSzPct val="85000"/>
            </a:pPr>
            <a:r>
              <a:rPr lang="sv-SE" sz="600">
                <a:solidFill>
                  <a:schemeClr val="bg2"/>
                </a:solidFill>
                <a:latin typeface="Times New Roman" pitchFamily="18" charset="0"/>
              </a:rPr>
              <a:t>MULTI US 25000</a:t>
            </a:r>
          </a:p>
        </p:txBody>
      </p:sp>
      <p:sp>
        <p:nvSpPr>
          <p:cNvPr id="61461" name="Line 21"/>
          <p:cNvSpPr>
            <a:spLocks noChangeShapeType="1"/>
          </p:cNvSpPr>
          <p:nvPr/>
        </p:nvSpPr>
        <p:spPr bwMode="auto">
          <a:xfrm>
            <a:off x="1057275" y="1757363"/>
            <a:ext cx="73152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61462" name="Line 22"/>
          <p:cNvSpPr>
            <a:spLocks noChangeShapeType="1"/>
          </p:cNvSpPr>
          <p:nvPr/>
        </p:nvSpPr>
        <p:spPr bwMode="auto">
          <a:xfrm>
            <a:off x="1057275" y="2000250"/>
            <a:ext cx="73152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990600" y="1552575"/>
            <a:ext cx="7620000" cy="2616200"/>
            <a:chOff x="624" y="1008"/>
            <a:chExt cx="4800" cy="1618"/>
          </a:xfrm>
        </p:grpSpPr>
        <p:pic>
          <p:nvPicPr>
            <p:cNvPr id="61464" name="Picture 24" descr="åttastegskurv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24" y="1008"/>
              <a:ext cx="4800" cy="1618"/>
            </a:xfrm>
            <a:prstGeom prst="rect">
              <a:avLst/>
            </a:prstGeom>
            <a:noFill/>
          </p:spPr>
        </p:pic>
        <p:sp>
          <p:nvSpPr>
            <p:cNvPr id="61465" name="Text Box 25"/>
            <p:cNvSpPr txBox="1">
              <a:spLocks noChangeArrowheads="1"/>
            </p:cNvSpPr>
            <p:nvPr/>
          </p:nvSpPr>
          <p:spPr bwMode="auto">
            <a:xfrm>
              <a:off x="704" y="1044"/>
              <a:ext cx="490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rgbClr val="FF0000"/>
                </a:buClr>
              </a:pPr>
              <a:r>
                <a:rPr lang="sv-SE" sz="900" b="1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Desulphation</a:t>
              </a:r>
            </a:p>
          </p:txBody>
        </p:sp>
        <p:sp>
          <p:nvSpPr>
            <p:cNvPr id="61466" name="Text Box 26"/>
            <p:cNvSpPr txBox="1">
              <a:spLocks noChangeArrowheads="1"/>
            </p:cNvSpPr>
            <p:nvPr/>
          </p:nvSpPr>
          <p:spPr bwMode="auto">
            <a:xfrm>
              <a:off x="3035" y="1044"/>
              <a:ext cx="340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rgbClr val="FF0000"/>
                </a:buClr>
              </a:pPr>
              <a:r>
                <a:rPr lang="sv-SE" sz="900" b="1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Analyze</a:t>
              </a:r>
            </a:p>
          </p:txBody>
        </p:sp>
        <p:sp>
          <p:nvSpPr>
            <p:cNvPr id="61467" name="Text Box 27"/>
            <p:cNvSpPr txBox="1">
              <a:spLocks noChangeArrowheads="1"/>
            </p:cNvSpPr>
            <p:nvPr/>
          </p:nvSpPr>
          <p:spPr bwMode="auto">
            <a:xfrm>
              <a:off x="1332" y="1044"/>
              <a:ext cx="382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rgbClr val="FF0000"/>
                </a:buClr>
              </a:pPr>
              <a:r>
                <a:rPr lang="sv-SE" sz="900" b="1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Soft Start</a:t>
              </a:r>
            </a:p>
          </p:txBody>
        </p:sp>
        <p:sp>
          <p:nvSpPr>
            <p:cNvPr id="61468" name="Text Box 28"/>
            <p:cNvSpPr txBox="1">
              <a:spLocks noChangeArrowheads="1"/>
            </p:cNvSpPr>
            <p:nvPr/>
          </p:nvSpPr>
          <p:spPr bwMode="auto">
            <a:xfrm>
              <a:off x="4822" y="1044"/>
              <a:ext cx="273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rgbClr val="FF0000"/>
                </a:buClr>
              </a:pPr>
              <a:r>
                <a:rPr lang="sv-SE" sz="900" b="1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Pulse</a:t>
              </a:r>
            </a:p>
          </p:txBody>
        </p:sp>
        <p:sp>
          <p:nvSpPr>
            <p:cNvPr id="61469" name="Text Box 29"/>
            <p:cNvSpPr txBox="1">
              <a:spLocks noChangeArrowheads="1"/>
            </p:cNvSpPr>
            <p:nvPr/>
          </p:nvSpPr>
          <p:spPr bwMode="auto">
            <a:xfrm>
              <a:off x="2433" y="1044"/>
              <a:ext cx="431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rgbClr val="FF0000"/>
                </a:buClr>
              </a:pPr>
              <a:r>
                <a:rPr lang="sv-SE" sz="900" b="1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Absorption</a:t>
              </a:r>
            </a:p>
          </p:txBody>
        </p:sp>
        <p:sp>
          <p:nvSpPr>
            <p:cNvPr id="61470" name="Text Box 30"/>
            <p:cNvSpPr txBox="1">
              <a:spLocks noChangeArrowheads="1"/>
            </p:cNvSpPr>
            <p:nvPr/>
          </p:nvSpPr>
          <p:spPr bwMode="auto">
            <a:xfrm>
              <a:off x="4263" y="1044"/>
              <a:ext cx="25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rgbClr val="FF0000"/>
                </a:buClr>
              </a:pPr>
              <a:r>
                <a:rPr lang="sv-SE" sz="900" b="1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Float</a:t>
              </a:r>
            </a:p>
          </p:txBody>
        </p:sp>
        <p:sp>
          <p:nvSpPr>
            <p:cNvPr id="61471" name="Text Box 31"/>
            <p:cNvSpPr txBox="1">
              <a:spLocks noChangeArrowheads="1"/>
            </p:cNvSpPr>
            <p:nvPr/>
          </p:nvSpPr>
          <p:spPr bwMode="auto">
            <a:xfrm>
              <a:off x="1959" y="1044"/>
              <a:ext cx="24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rgbClr val="FF0000"/>
                </a:buClr>
              </a:pPr>
              <a:r>
                <a:rPr lang="sv-SE" sz="900" b="1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Bulk</a:t>
              </a:r>
            </a:p>
          </p:txBody>
        </p:sp>
        <p:sp>
          <p:nvSpPr>
            <p:cNvPr id="61472" name="Text Box 32"/>
            <p:cNvSpPr txBox="1">
              <a:spLocks noChangeArrowheads="1"/>
            </p:cNvSpPr>
            <p:nvPr/>
          </p:nvSpPr>
          <p:spPr bwMode="auto">
            <a:xfrm>
              <a:off x="3594" y="1044"/>
              <a:ext cx="457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  <a:buClr>
                  <a:srgbClr val="FF0000"/>
                </a:buClr>
              </a:pPr>
              <a:r>
                <a:rPr lang="sv-SE" sz="900" b="1">
                  <a:solidFill>
                    <a:srgbClr val="000000"/>
                  </a:solidFill>
                  <a:latin typeface="Arial Narrow" pitchFamily="34" charset="0"/>
                  <a:cs typeface="Times New Roman" pitchFamily="18" charset="0"/>
                </a:rPr>
                <a:t>Recondition</a:t>
              </a:r>
            </a:p>
          </p:txBody>
        </p:sp>
      </p:grpSp>
      <p:sp>
        <p:nvSpPr>
          <p:cNvPr id="61473" name="Text Box 33"/>
          <p:cNvSpPr txBox="1">
            <a:spLocks noChangeArrowheads="1"/>
          </p:cNvSpPr>
          <p:nvPr/>
        </p:nvSpPr>
        <p:spPr bwMode="auto">
          <a:xfrm>
            <a:off x="1031875" y="2809875"/>
            <a:ext cx="93662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sv-SE" sz="9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”Awakens” sleeping batteries</a:t>
            </a:r>
          </a:p>
        </p:txBody>
      </p:sp>
      <p:sp>
        <p:nvSpPr>
          <p:cNvPr id="61474" name="Text Box 34"/>
          <p:cNvSpPr txBox="1">
            <a:spLocks noChangeArrowheads="1"/>
          </p:cNvSpPr>
          <p:nvPr/>
        </p:nvSpPr>
        <p:spPr bwMode="auto">
          <a:xfrm>
            <a:off x="1905000" y="2809875"/>
            <a:ext cx="9366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sv-SE" sz="9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Test of battery condition</a:t>
            </a:r>
          </a:p>
        </p:txBody>
      </p:sp>
      <p:sp>
        <p:nvSpPr>
          <p:cNvPr id="61475" name="Text Box 35"/>
          <p:cNvSpPr txBox="1">
            <a:spLocks noChangeArrowheads="1"/>
          </p:cNvSpPr>
          <p:nvPr/>
        </p:nvSpPr>
        <p:spPr bwMode="auto">
          <a:xfrm>
            <a:off x="2895600" y="2644775"/>
            <a:ext cx="9366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sv-SE" sz="9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Main energy return</a:t>
            </a:r>
          </a:p>
        </p:txBody>
      </p:sp>
      <p:sp>
        <p:nvSpPr>
          <p:cNvPr id="61476" name="Text Box 36"/>
          <p:cNvSpPr txBox="1">
            <a:spLocks noChangeArrowheads="1"/>
          </p:cNvSpPr>
          <p:nvPr/>
        </p:nvSpPr>
        <p:spPr bwMode="auto">
          <a:xfrm>
            <a:off x="3733800" y="2632075"/>
            <a:ext cx="936625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sv-SE" sz="9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Final charge with minimum water loss</a:t>
            </a:r>
          </a:p>
        </p:txBody>
      </p:sp>
      <p:sp>
        <p:nvSpPr>
          <p:cNvPr id="61477" name="Text Box 37"/>
          <p:cNvSpPr txBox="1">
            <a:spLocks noChangeArrowheads="1"/>
          </p:cNvSpPr>
          <p:nvPr/>
        </p:nvSpPr>
        <p:spPr bwMode="auto">
          <a:xfrm>
            <a:off x="4648200" y="2809875"/>
            <a:ext cx="9366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sv-SE" sz="9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Tests self discharge</a:t>
            </a:r>
          </a:p>
        </p:txBody>
      </p:sp>
      <p:sp>
        <p:nvSpPr>
          <p:cNvPr id="61478" name="Text Box 38"/>
          <p:cNvSpPr txBox="1">
            <a:spLocks noChangeArrowheads="1"/>
          </p:cNvSpPr>
          <p:nvPr/>
        </p:nvSpPr>
        <p:spPr bwMode="auto">
          <a:xfrm>
            <a:off x="5562600" y="2809875"/>
            <a:ext cx="1008063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sv-SE" sz="9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Recondition of deep discharged batteries</a:t>
            </a:r>
          </a:p>
        </p:txBody>
      </p:sp>
      <p:sp>
        <p:nvSpPr>
          <p:cNvPr id="61479" name="Text Box 39"/>
          <p:cNvSpPr txBox="1">
            <a:spLocks noChangeArrowheads="1"/>
          </p:cNvSpPr>
          <p:nvPr/>
        </p:nvSpPr>
        <p:spPr bwMode="auto">
          <a:xfrm>
            <a:off x="6462713" y="2809875"/>
            <a:ext cx="1004887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sv-SE" sz="9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Maintenance for maximum performance</a:t>
            </a:r>
          </a:p>
        </p:txBody>
      </p:sp>
      <p:sp>
        <p:nvSpPr>
          <p:cNvPr id="61480" name="Text Box 40"/>
          <p:cNvSpPr txBox="1">
            <a:spLocks noChangeArrowheads="1"/>
          </p:cNvSpPr>
          <p:nvPr/>
        </p:nvSpPr>
        <p:spPr bwMode="auto">
          <a:xfrm>
            <a:off x="7373938" y="2809875"/>
            <a:ext cx="10080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sv-SE" sz="90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Maintenance for maximum life</a:t>
            </a:r>
          </a:p>
        </p:txBody>
      </p:sp>
      <p:graphicFrame>
        <p:nvGraphicFramePr>
          <p:cNvPr id="61481" name="Group 41"/>
          <p:cNvGraphicFramePr>
            <a:graphicFrameLocks noGrp="1"/>
          </p:cNvGraphicFramePr>
          <p:nvPr/>
        </p:nvGraphicFramePr>
        <p:xfrm>
          <a:off x="179388" y="4508500"/>
          <a:ext cx="8137525" cy="1311276"/>
        </p:xfrm>
        <a:graphic>
          <a:graphicData uri="http://schemas.openxmlformats.org/drawingml/2006/table">
            <a:tbl>
              <a:tblPr/>
              <a:tblGrid>
                <a:gridCol w="1225550"/>
                <a:gridCol w="582612"/>
                <a:gridCol w="904875"/>
                <a:gridCol w="904875"/>
                <a:gridCol w="901700"/>
                <a:gridCol w="904875"/>
                <a:gridCol w="904875"/>
                <a:gridCol w="903288"/>
                <a:gridCol w="904875"/>
              </a:tblGrid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XC 800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0.8A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7.2V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XS 800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0.8A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14.4V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MULTI XS 3600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0.8/3.6A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14.4/14.7V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en-US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MULTI XS 7000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7A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14.4/14.7V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MULTI XS 25000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25A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14.4V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Multi XT 14000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14A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28.8V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en-U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Times New Roman" pitchFamily="18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765175" y="1668463"/>
            <a:ext cx="23129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GB" sz="1600">
                <a:solidFill>
                  <a:srgbClr val="777777"/>
                </a:solidFill>
                <a:latin typeface="Century Gothic" pitchFamily="34" charset="0"/>
              </a:rPr>
              <a:t>THE </a:t>
            </a:r>
            <a:r>
              <a:rPr lang="en-GB" sz="1600">
                <a:solidFill>
                  <a:srgbClr val="777777"/>
                </a:solidFill>
                <a:latin typeface="Arial Black" pitchFamily="34" charset="0"/>
              </a:rPr>
              <a:t>OEM BUSINESS</a:t>
            </a:r>
          </a:p>
        </p:txBody>
      </p:sp>
      <p:sp>
        <p:nvSpPr>
          <p:cNvPr id="92163" name="Line 3"/>
          <p:cNvSpPr>
            <a:spLocks noChangeShapeType="1"/>
          </p:cNvSpPr>
          <p:nvPr/>
        </p:nvSpPr>
        <p:spPr bwMode="auto">
          <a:xfrm>
            <a:off x="844550" y="2011363"/>
            <a:ext cx="2214563" cy="0"/>
          </a:xfrm>
          <a:prstGeom prst="line">
            <a:avLst/>
          </a:prstGeom>
          <a:noFill/>
          <a:ln w="28575">
            <a:solidFill>
              <a:srgbClr val="292929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765175" y="2206625"/>
            <a:ext cx="64738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5000"/>
              </a:lnSpc>
            </a:pPr>
            <a:r>
              <a:rPr lang="en-GB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Specific examples of partnership and ways to enhance the CTEK technology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46188" y="2714625"/>
            <a:ext cx="1812925" cy="3716338"/>
            <a:chOff x="904" y="1630"/>
            <a:chExt cx="1192" cy="2443"/>
          </a:xfrm>
        </p:grpSpPr>
        <p:pic>
          <p:nvPicPr>
            <p:cNvPr id="92166" name="Picture 6" descr="CTEK CREATOR GROUP-dark grey"/>
            <p:cNvPicPr>
              <a:picLocks noChangeAspect="1" noChangeArrowheads="1"/>
            </p:cNvPicPr>
            <p:nvPr/>
          </p:nvPicPr>
          <p:blipFill>
            <a:blip r:embed="rId2" cstate="print"/>
            <a:srcRect r="83032"/>
            <a:stretch>
              <a:fillRect/>
            </a:stretch>
          </p:blipFill>
          <p:spPr bwMode="auto">
            <a:xfrm>
              <a:off x="904" y="1630"/>
              <a:ext cx="1192" cy="2443"/>
            </a:xfrm>
            <a:prstGeom prst="rect">
              <a:avLst/>
            </a:prstGeom>
            <a:noFill/>
          </p:spPr>
        </p:pic>
        <p:pic>
          <p:nvPicPr>
            <p:cNvPr id="92167" name="Picture 7" descr="XS_800_Yamaha_kablage_coated_0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53" y="1681"/>
              <a:ext cx="1094" cy="740"/>
            </a:xfrm>
            <a:prstGeom prst="rect">
              <a:avLst/>
            </a:prstGeom>
            <a:noFill/>
          </p:spPr>
        </p:pic>
        <p:pic>
          <p:nvPicPr>
            <p:cNvPr id="92168" name="Picture 8" descr="MUS_3300_Arctic_Cat_kablage_coat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53" y="2475"/>
              <a:ext cx="1094" cy="740"/>
            </a:xfrm>
            <a:prstGeom prst="rect">
              <a:avLst/>
            </a:prstGeom>
            <a:noFill/>
          </p:spPr>
        </p:pic>
        <p:pic>
          <p:nvPicPr>
            <p:cNvPr id="92169" name="Picture 9" descr="XT_14000_Scania_kablage_02_coated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53" y="3275"/>
              <a:ext cx="1094" cy="742"/>
            </a:xfrm>
            <a:prstGeom prst="rect">
              <a:avLst/>
            </a:prstGeom>
            <a:noFill/>
          </p:spPr>
        </p:pic>
      </p:grpSp>
      <p:sp>
        <p:nvSpPr>
          <p:cNvPr id="92170" name="Rectangle 10"/>
          <p:cNvSpPr>
            <a:spLocks noChangeArrowheads="1"/>
          </p:cNvSpPr>
          <p:nvPr/>
        </p:nvSpPr>
        <p:spPr bwMode="auto">
          <a:xfrm>
            <a:off x="5143500" y="2668588"/>
            <a:ext cx="1736725" cy="1174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sv-SE"/>
          </a:p>
        </p:txBody>
      </p:sp>
      <p:sp>
        <p:nvSpPr>
          <p:cNvPr id="92171" name="Text Box 11"/>
          <p:cNvSpPr txBox="1">
            <a:spLocks noChangeArrowheads="1"/>
          </p:cNvSpPr>
          <p:nvPr/>
        </p:nvSpPr>
        <p:spPr bwMode="auto">
          <a:xfrm>
            <a:off x="3295650" y="2900363"/>
            <a:ext cx="5419725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5000"/>
              </a:lnSpc>
            </a:pPr>
            <a:r>
              <a:rPr lang="en-GB" sz="12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Development of distributor and retail presentations as well POS materials. CTEK is referred to guarantee first class technology </a:t>
            </a:r>
          </a:p>
        </p:txBody>
      </p:sp>
      <p:sp>
        <p:nvSpPr>
          <p:cNvPr id="92172" name="Text Box 12"/>
          <p:cNvSpPr txBox="1">
            <a:spLocks noChangeArrowheads="1"/>
          </p:cNvSpPr>
          <p:nvPr/>
        </p:nvSpPr>
        <p:spPr bwMode="auto">
          <a:xfrm>
            <a:off x="3295650" y="4289425"/>
            <a:ext cx="5419725" cy="28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5000"/>
              </a:lnSpc>
            </a:pPr>
            <a:r>
              <a:rPr lang="en-GB" sz="12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“Powered by CTEK”, another way to enhance leading technology</a:t>
            </a:r>
          </a:p>
        </p:txBody>
      </p:sp>
      <p:sp>
        <p:nvSpPr>
          <p:cNvPr id="92173" name="Text Box 13"/>
          <p:cNvSpPr txBox="1">
            <a:spLocks noChangeArrowheads="1"/>
          </p:cNvSpPr>
          <p:nvPr/>
        </p:nvSpPr>
        <p:spPr bwMode="auto">
          <a:xfrm>
            <a:off x="3295650" y="5573713"/>
            <a:ext cx="5419725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5000"/>
              </a:lnSpc>
            </a:pPr>
            <a:r>
              <a:rPr lang="en-GB" sz="12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POS and marketing development as well as sales support in different markets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ktangel 13"/>
          <p:cNvSpPr/>
          <p:nvPr/>
        </p:nvSpPr>
        <p:spPr>
          <a:xfrm>
            <a:off x="5442510" y="2456333"/>
            <a:ext cx="3555187" cy="60873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ktangel 6"/>
          <p:cNvSpPr/>
          <p:nvPr/>
        </p:nvSpPr>
        <p:spPr>
          <a:xfrm>
            <a:off x="195757" y="2077528"/>
            <a:ext cx="5144340" cy="4535413"/>
          </a:xfrm>
          <a:prstGeom prst="rect">
            <a:avLst/>
          </a:prstGeom>
          <a:solidFill>
            <a:srgbClr val="333333"/>
          </a:soli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275210" y="2165315"/>
            <a:ext cx="5167300" cy="430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2400"/>
              </a:spcBef>
              <a:buClr>
                <a:srgbClr val="99D359"/>
              </a:buClr>
              <a:buSzPct val="85000"/>
            </a:pPr>
            <a:r>
              <a:rPr lang="en-GB" sz="1400" b="1" dirty="0" smtClean="0">
                <a:solidFill>
                  <a:srgbClr val="99D359"/>
                </a:solidFill>
                <a:latin typeface="Century Gothic" pitchFamily="34" charset="0"/>
              </a:rPr>
              <a:t>Leading technology: </a:t>
            </a:r>
          </a:p>
          <a:p>
            <a:pPr marL="269875" lvl="1" indent="-87313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  <a:buFont typeface="Arial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Century Gothic" pitchFamily="34" charset="0"/>
              </a:rPr>
              <a:t>Unique, patented features and functions for complete battery care</a:t>
            </a:r>
          </a:p>
          <a:p>
            <a:pPr marL="269875" lvl="1" indent="-87313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  <a:buFont typeface="Arial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Century Gothic" pitchFamily="34" charset="0"/>
              </a:rPr>
              <a:t>Patented 8-step charging curve = unique CTEK-algorithm</a:t>
            </a:r>
          </a:p>
          <a:p>
            <a:pPr marL="269875" lvl="1" indent="-87313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  <a:buFont typeface="Arial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Century Gothic" pitchFamily="34" charset="0"/>
              </a:rPr>
              <a:t>Originator of the “smart technology” and the use of switch mode electronics = outstanding flexibility and accuracy </a:t>
            </a:r>
          </a:p>
          <a:p>
            <a:pPr marL="84138" indent="-84138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</a:pPr>
            <a:r>
              <a:rPr lang="en-GB" sz="1400" b="1" dirty="0" smtClean="0">
                <a:solidFill>
                  <a:srgbClr val="99D359"/>
                </a:solidFill>
                <a:latin typeface="Century Gothic" pitchFamily="34" charset="0"/>
              </a:rPr>
              <a:t>Quality &amp; Reliability</a:t>
            </a:r>
          </a:p>
          <a:p>
            <a:pPr marL="269875" lvl="1" indent="-87313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  <a:buFont typeface="Arial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Century Gothic" pitchFamily="34" charset="0"/>
              </a:rPr>
              <a:t>State-of-art R&amp;D: strong bank of resources and facilities, in-depth battery knowledge</a:t>
            </a:r>
          </a:p>
          <a:p>
            <a:pPr marL="269875" lvl="1" indent="-87313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  <a:buFont typeface="Arial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Century Gothic" pitchFamily="34" charset="0"/>
              </a:rPr>
              <a:t>Design: Small and handy, robust and IP65</a:t>
            </a:r>
          </a:p>
          <a:p>
            <a:pPr marL="269875" lvl="1" indent="-87313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  <a:buFont typeface="Arial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Century Gothic" pitchFamily="34" charset="0"/>
              </a:rPr>
              <a:t>Commitment, &lt; 0.5% return rate, verified by leading manufacturers</a:t>
            </a:r>
          </a:p>
          <a:p>
            <a:pPr marL="269875" lvl="1" indent="-87313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  <a:buFont typeface="Arial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Century Gothic" pitchFamily="34" charset="0"/>
              </a:rPr>
              <a:t>5-year warranty and useful customer support</a:t>
            </a:r>
          </a:p>
          <a:p>
            <a:pPr marL="84138" indent="-84138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</a:pPr>
            <a:r>
              <a:rPr lang="en-GB" sz="1400" b="1" dirty="0" smtClean="0">
                <a:solidFill>
                  <a:srgbClr val="99D359"/>
                </a:solidFill>
                <a:latin typeface="Century Gothic" pitchFamily="34" charset="0"/>
              </a:rPr>
              <a:t>User friendliness</a:t>
            </a:r>
          </a:p>
          <a:p>
            <a:pPr marL="269875" lvl="1" indent="-87313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  <a:buFont typeface="Arial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Century Gothic" pitchFamily="34" charset="0"/>
              </a:rPr>
              <a:t>Connect &amp; forget simplicity</a:t>
            </a:r>
          </a:p>
          <a:p>
            <a:pPr marL="269875" lvl="1" indent="-87313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  <a:buFont typeface="Arial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Century Gothic" pitchFamily="34" charset="0"/>
              </a:rPr>
              <a:t>Fully automatic charge and maintenance charging</a:t>
            </a:r>
          </a:p>
          <a:p>
            <a:pPr marL="269875" lvl="1" indent="-87313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  <a:buFont typeface="Arial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Century Gothic" pitchFamily="34" charset="0"/>
              </a:rPr>
              <a:t>Designed for safety: for the user, the vehicle electronics, the battery and the charger</a:t>
            </a:r>
          </a:p>
          <a:p>
            <a:pPr marL="84138" indent="-84138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</a:pPr>
            <a:r>
              <a:rPr lang="en-GB" sz="1400" b="1" dirty="0" smtClean="0">
                <a:solidFill>
                  <a:srgbClr val="99D359"/>
                </a:solidFill>
                <a:latin typeface="Century Gothic" pitchFamily="34" charset="0"/>
              </a:rPr>
              <a:t>Commitment</a:t>
            </a:r>
          </a:p>
          <a:p>
            <a:pPr marL="269875" lvl="1" indent="-87313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  <a:buFont typeface="Arial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Century Gothic" pitchFamily="34" charset="0"/>
              </a:rPr>
              <a:t>Real solutions to battery related problems</a:t>
            </a:r>
          </a:p>
          <a:p>
            <a:pPr marL="269875" lvl="1" indent="-87313">
              <a:lnSpc>
                <a:spcPct val="90000"/>
              </a:lnSpc>
              <a:spcBef>
                <a:spcPts val="600"/>
              </a:spcBef>
              <a:buClr>
                <a:srgbClr val="99D359"/>
              </a:buClr>
              <a:buSzPct val="85000"/>
              <a:buFont typeface="Arial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Century Gothic" pitchFamily="34" charset="0"/>
              </a:rPr>
              <a:t>To our surroundings and the environment</a:t>
            </a:r>
          </a:p>
        </p:txBody>
      </p:sp>
      <p:sp>
        <p:nvSpPr>
          <p:cNvPr id="10" name="Rektangel 9"/>
          <p:cNvSpPr/>
          <p:nvPr/>
        </p:nvSpPr>
        <p:spPr>
          <a:xfrm>
            <a:off x="5442510" y="3164219"/>
            <a:ext cx="3555187" cy="3448722"/>
          </a:xfrm>
          <a:prstGeom prst="rect">
            <a:avLst/>
          </a:prstGeom>
          <a:solidFill>
            <a:schemeClr val="bg1"/>
          </a:soli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5442510" y="3281260"/>
            <a:ext cx="3555187" cy="3331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87313" indent="-87313">
              <a:lnSpc>
                <a:spcPct val="100000"/>
              </a:lnSpc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</a:pP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The </a:t>
            </a: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 Black" pitchFamily="34" charset="0"/>
              </a:rPr>
              <a:t>CTEK </a:t>
            </a: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World: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270</a:t>
            </a: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 distributors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60</a:t>
            </a: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 countries 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6</a:t>
            </a: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 continents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17</a:t>
            </a: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 leading OEM clients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&gt; </a:t>
            </a: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3 000 000 </a:t>
            </a: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chargers sold</a:t>
            </a:r>
            <a:endParaRPr lang="en-GB" sz="1000" dirty="0" smtClean="0">
              <a:solidFill>
                <a:srgbClr val="6BA42C"/>
              </a:solidFill>
              <a:latin typeface="Century Gothic" pitchFamily="34" charset="0"/>
            </a:endParaRPr>
          </a:p>
          <a:p>
            <a:pPr marL="87313" indent="-87313">
              <a:spcBef>
                <a:spcPts val="9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tabLst>
                <a:tab pos="628650" algn="l"/>
              </a:tabLst>
            </a:pP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With a variety of product and solutions: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6V and 12V </a:t>
            </a: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consumer chargers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12V and 24V </a:t>
            </a: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professional chargers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DC/DC</a:t>
            </a: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 (non-grid) charging solutions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Range of </a:t>
            </a: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accessories </a:t>
            </a: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for comfort and safety</a:t>
            </a:r>
            <a:endParaRPr lang="en-GB" sz="1000" dirty="0" smtClean="0">
              <a:solidFill>
                <a:srgbClr val="6BA42C"/>
              </a:solidFill>
              <a:latin typeface="Century Gothic" pitchFamily="34" charset="0"/>
            </a:endParaRPr>
          </a:p>
          <a:p>
            <a:pPr marL="87313" indent="-87313">
              <a:spcBef>
                <a:spcPts val="9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tabLst>
                <a:tab pos="628650" algn="l"/>
              </a:tabLst>
            </a:pPr>
            <a:r>
              <a:rPr lang="en-GB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rPr>
              <a:t>Global yet agile organisation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HQ and </a:t>
            </a: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R&amp;D in Sweden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Sales companies in </a:t>
            </a: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NA and Africa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Sales country </a:t>
            </a: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managers in Europe</a:t>
            </a:r>
          </a:p>
          <a:p>
            <a:pPr marL="544513" lvl="1" indent="-87313">
              <a:spcBef>
                <a:spcPts val="300"/>
              </a:spcBef>
              <a:buClr>
                <a:schemeClr val="tx1">
                  <a:lumMod val="95000"/>
                  <a:lumOff val="5000"/>
                </a:schemeClr>
              </a:buClr>
              <a:buSzPct val="85000"/>
              <a:buFont typeface="Arial" pitchFamily="34" charset="0"/>
              <a:buChar char="•"/>
              <a:tabLst>
                <a:tab pos="628650" algn="l"/>
              </a:tabLst>
            </a:pPr>
            <a:r>
              <a:rPr lang="en-GB" sz="900" b="1" dirty="0" smtClean="0">
                <a:solidFill>
                  <a:srgbClr val="6BA42C"/>
                </a:solidFill>
                <a:latin typeface="Century Gothic" pitchFamily="34" charset="0"/>
              </a:rPr>
              <a:t>Manufacturing and logistics management </a:t>
            </a:r>
            <a:r>
              <a:rPr lang="en-GB" sz="900" dirty="0" smtClean="0">
                <a:solidFill>
                  <a:srgbClr val="6BA42C"/>
                </a:solidFill>
                <a:latin typeface="Century Gothic" pitchFamily="34" charset="0"/>
              </a:rPr>
              <a:t>companies in HK and Shenzhen</a:t>
            </a:r>
            <a:endParaRPr lang="en-GB" sz="1000" dirty="0" smtClean="0">
              <a:solidFill>
                <a:srgbClr val="6BA42C"/>
              </a:solidFill>
              <a:latin typeface="Century Gothic" pitchFamily="34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559552" y="2456333"/>
            <a:ext cx="31551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chemeClr val="bg1"/>
                </a:solidFill>
                <a:latin typeface="Century Gothic" pitchFamily="34" charset="0"/>
              </a:rPr>
              <a:t>A </a:t>
            </a:r>
            <a:r>
              <a:rPr lang="en-GB" dirty="0">
                <a:solidFill>
                  <a:schemeClr val="bg1"/>
                </a:solidFill>
                <a:latin typeface="Century Gothic" pitchFamily="34" charset="0"/>
              </a:rPr>
              <a:t>different company with unique products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6"/>
          <p:cNvSpPr>
            <a:spLocks noGrp="1" noChangeArrowheads="1"/>
          </p:cNvSpPr>
          <p:nvPr>
            <p:ph type="title" idx="4294967295"/>
          </p:nvPr>
        </p:nvSpPr>
        <p:spPr>
          <a:xfrm>
            <a:off x="2873221" y="1190195"/>
            <a:ext cx="6270779" cy="41433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GB" sz="2800" b="1" dirty="0" smtClean="0">
                <a:solidFill>
                  <a:srgbClr val="005776"/>
                </a:solidFill>
              </a:rPr>
              <a:t>CTEK growth; 0,2 to 30 MEUR in 10 years</a:t>
            </a:r>
          </a:p>
        </p:txBody>
      </p:sp>
      <p:grpSp>
        <p:nvGrpSpPr>
          <p:cNvPr id="58" name="Grupp 57"/>
          <p:cNvGrpSpPr/>
          <p:nvPr/>
        </p:nvGrpSpPr>
        <p:grpSpPr>
          <a:xfrm>
            <a:off x="508800" y="1809413"/>
            <a:ext cx="8206941" cy="4904053"/>
            <a:chOff x="19050" y="1050925"/>
            <a:chExt cx="9124950" cy="5756275"/>
          </a:xfrm>
        </p:grpSpPr>
        <p:grpSp>
          <p:nvGrpSpPr>
            <p:cNvPr id="2" name="Group 2"/>
            <p:cNvGrpSpPr>
              <a:grpSpLocks/>
            </p:cNvGrpSpPr>
            <p:nvPr/>
          </p:nvGrpSpPr>
          <p:grpSpPr bwMode="auto">
            <a:xfrm>
              <a:off x="19050" y="1050925"/>
              <a:ext cx="8334375" cy="5756275"/>
              <a:chOff x="36" y="662"/>
              <a:chExt cx="5250" cy="3626"/>
            </a:xfrm>
          </p:grpSpPr>
          <p:grpSp>
            <p:nvGrpSpPr>
              <p:cNvPr id="3" name="Group 3"/>
              <p:cNvGrpSpPr>
                <a:grpSpLocks/>
              </p:cNvGrpSpPr>
              <p:nvPr/>
            </p:nvGrpSpPr>
            <p:grpSpPr bwMode="auto">
              <a:xfrm>
                <a:off x="342" y="816"/>
                <a:ext cx="4944" cy="3300"/>
                <a:chOff x="342" y="816"/>
                <a:chExt cx="4944" cy="3300"/>
              </a:xfrm>
            </p:grpSpPr>
            <p:sp>
              <p:nvSpPr>
                <p:cNvPr id="5157" name="Freeform 4"/>
                <p:cNvSpPr>
                  <a:spLocks/>
                </p:cNvSpPr>
                <p:nvPr/>
              </p:nvSpPr>
              <p:spPr bwMode="auto">
                <a:xfrm>
                  <a:off x="342" y="816"/>
                  <a:ext cx="4944" cy="3300"/>
                </a:xfrm>
                <a:custGeom>
                  <a:avLst/>
                  <a:gdLst>
                    <a:gd name="T0" fmla="*/ 0 w 4944"/>
                    <a:gd name="T1" fmla="*/ 0 h 3408"/>
                    <a:gd name="T2" fmla="*/ 0 w 4944"/>
                    <a:gd name="T3" fmla="*/ 2103 h 3408"/>
                    <a:gd name="T4" fmla="*/ 4944 w 4944"/>
                    <a:gd name="T5" fmla="*/ 2103 h 3408"/>
                    <a:gd name="T6" fmla="*/ 0 60000 65536"/>
                    <a:gd name="T7" fmla="*/ 0 60000 65536"/>
                    <a:gd name="T8" fmla="*/ 0 60000 65536"/>
                    <a:gd name="T9" fmla="*/ 0 w 4944"/>
                    <a:gd name="T10" fmla="*/ 0 h 3408"/>
                    <a:gd name="T11" fmla="*/ 4944 w 4944"/>
                    <a:gd name="T12" fmla="*/ 3408 h 340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944" h="3408">
                      <a:moveTo>
                        <a:pt x="0" y="0"/>
                      </a:moveTo>
                      <a:lnTo>
                        <a:pt x="0" y="3408"/>
                      </a:lnTo>
                      <a:lnTo>
                        <a:pt x="4944" y="3408"/>
                      </a:lnTo>
                    </a:path>
                  </a:pathLst>
                </a:custGeom>
                <a:noFill/>
                <a:ln w="57150" cap="flat" cmpd="sng">
                  <a:solidFill>
                    <a:srgbClr val="B2B2B2"/>
                  </a:solidFill>
                  <a:prstDash val="solid"/>
                  <a:round/>
                  <a:headEnd type="triangle" w="med" len="med"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58" name="Line 5"/>
                <p:cNvSpPr>
                  <a:spLocks noChangeShapeType="1"/>
                </p:cNvSpPr>
                <p:nvPr/>
              </p:nvSpPr>
              <p:spPr bwMode="auto">
                <a:xfrm>
                  <a:off x="342" y="3564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59" name="Line 6"/>
                <p:cNvSpPr>
                  <a:spLocks noChangeShapeType="1"/>
                </p:cNvSpPr>
                <p:nvPr/>
              </p:nvSpPr>
              <p:spPr bwMode="auto">
                <a:xfrm>
                  <a:off x="342" y="2978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60" name="Line 7"/>
                <p:cNvSpPr>
                  <a:spLocks noChangeShapeType="1"/>
                </p:cNvSpPr>
                <p:nvPr/>
              </p:nvSpPr>
              <p:spPr bwMode="auto">
                <a:xfrm>
                  <a:off x="342" y="2392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61" name="Line 8"/>
                <p:cNvSpPr>
                  <a:spLocks noChangeShapeType="1"/>
                </p:cNvSpPr>
                <p:nvPr/>
              </p:nvSpPr>
              <p:spPr bwMode="auto">
                <a:xfrm>
                  <a:off x="342" y="1806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62" name="Line 9"/>
                <p:cNvSpPr>
                  <a:spLocks noChangeShapeType="1"/>
                </p:cNvSpPr>
                <p:nvPr/>
              </p:nvSpPr>
              <p:spPr bwMode="auto">
                <a:xfrm>
                  <a:off x="342" y="122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63" name="Line 10"/>
                <p:cNvSpPr>
                  <a:spLocks noChangeShapeType="1"/>
                </p:cNvSpPr>
                <p:nvPr/>
              </p:nvSpPr>
              <p:spPr bwMode="auto">
                <a:xfrm rot="5400000">
                  <a:off x="4355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64" name="Line 11"/>
                <p:cNvSpPr>
                  <a:spLocks noChangeShapeType="1"/>
                </p:cNvSpPr>
                <p:nvPr/>
              </p:nvSpPr>
              <p:spPr bwMode="auto">
                <a:xfrm rot="5400000">
                  <a:off x="604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65" name="Line 12"/>
                <p:cNvSpPr>
                  <a:spLocks noChangeShapeType="1"/>
                </p:cNvSpPr>
                <p:nvPr/>
              </p:nvSpPr>
              <p:spPr bwMode="auto">
                <a:xfrm rot="5400000">
                  <a:off x="892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66" name="Line 13"/>
                <p:cNvSpPr>
                  <a:spLocks noChangeShapeType="1"/>
                </p:cNvSpPr>
                <p:nvPr/>
              </p:nvSpPr>
              <p:spPr bwMode="auto">
                <a:xfrm rot="5400000">
                  <a:off x="1181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67" name="Line 14"/>
                <p:cNvSpPr>
                  <a:spLocks noChangeShapeType="1"/>
                </p:cNvSpPr>
                <p:nvPr/>
              </p:nvSpPr>
              <p:spPr bwMode="auto">
                <a:xfrm rot="5400000">
                  <a:off x="1469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68" name="Line 15"/>
                <p:cNvSpPr>
                  <a:spLocks noChangeShapeType="1"/>
                </p:cNvSpPr>
                <p:nvPr/>
              </p:nvSpPr>
              <p:spPr bwMode="auto">
                <a:xfrm rot="5400000">
                  <a:off x="1758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69" name="Line 16"/>
                <p:cNvSpPr>
                  <a:spLocks noChangeShapeType="1"/>
                </p:cNvSpPr>
                <p:nvPr/>
              </p:nvSpPr>
              <p:spPr bwMode="auto">
                <a:xfrm rot="5400000">
                  <a:off x="2046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70" name="Line 17"/>
                <p:cNvSpPr>
                  <a:spLocks noChangeShapeType="1"/>
                </p:cNvSpPr>
                <p:nvPr/>
              </p:nvSpPr>
              <p:spPr bwMode="auto">
                <a:xfrm rot="5400000">
                  <a:off x="2335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71" name="Line 18"/>
                <p:cNvSpPr>
                  <a:spLocks noChangeShapeType="1"/>
                </p:cNvSpPr>
                <p:nvPr/>
              </p:nvSpPr>
              <p:spPr bwMode="auto">
                <a:xfrm rot="5400000">
                  <a:off x="2624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72" name="Line 19"/>
                <p:cNvSpPr>
                  <a:spLocks noChangeShapeType="1"/>
                </p:cNvSpPr>
                <p:nvPr/>
              </p:nvSpPr>
              <p:spPr bwMode="auto">
                <a:xfrm rot="5400000">
                  <a:off x="2912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73" name="Line 20"/>
                <p:cNvSpPr>
                  <a:spLocks noChangeShapeType="1"/>
                </p:cNvSpPr>
                <p:nvPr/>
              </p:nvSpPr>
              <p:spPr bwMode="auto">
                <a:xfrm rot="5400000">
                  <a:off x="3201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74" name="Line 21"/>
                <p:cNvSpPr>
                  <a:spLocks noChangeShapeType="1"/>
                </p:cNvSpPr>
                <p:nvPr/>
              </p:nvSpPr>
              <p:spPr bwMode="auto">
                <a:xfrm rot="5400000">
                  <a:off x="3489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75" name="Line 22"/>
                <p:cNvSpPr>
                  <a:spLocks noChangeShapeType="1"/>
                </p:cNvSpPr>
                <p:nvPr/>
              </p:nvSpPr>
              <p:spPr bwMode="auto">
                <a:xfrm rot="5400000">
                  <a:off x="3778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76" name="Line 23"/>
                <p:cNvSpPr>
                  <a:spLocks noChangeShapeType="1"/>
                </p:cNvSpPr>
                <p:nvPr/>
              </p:nvSpPr>
              <p:spPr bwMode="auto">
                <a:xfrm rot="5400000">
                  <a:off x="4066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77" name="Line 24"/>
                <p:cNvSpPr>
                  <a:spLocks noChangeShapeType="1"/>
                </p:cNvSpPr>
                <p:nvPr/>
              </p:nvSpPr>
              <p:spPr bwMode="auto">
                <a:xfrm rot="5400000">
                  <a:off x="4644" y="4070"/>
                  <a:ext cx="90" cy="0"/>
                </a:xfrm>
                <a:prstGeom prst="line">
                  <a:avLst/>
                </a:prstGeom>
                <a:noFill/>
                <a:ln w="12700">
                  <a:solidFill>
                    <a:srgbClr val="B2B2B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</p:grpSp>
          <p:sp>
            <p:nvSpPr>
              <p:cNvPr id="5136" name="Text Box 25"/>
              <p:cNvSpPr txBox="1">
                <a:spLocks noChangeArrowheads="1"/>
              </p:cNvSpPr>
              <p:nvPr/>
            </p:nvSpPr>
            <p:spPr bwMode="auto">
              <a:xfrm>
                <a:off x="112" y="3477"/>
                <a:ext cx="169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5</a:t>
                </a:r>
              </a:p>
            </p:txBody>
          </p:sp>
          <p:sp>
            <p:nvSpPr>
              <p:cNvPr id="5137" name="Text Box 26"/>
              <p:cNvSpPr txBox="1">
                <a:spLocks noChangeArrowheads="1"/>
              </p:cNvSpPr>
              <p:nvPr/>
            </p:nvSpPr>
            <p:spPr bwMode="auto">
              <a:xfrm>
                <a:off x="114" y="2891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10</a:t>
                </a:r>
              </a:p>
            </p:txBody>
          </p:sp>
          <p:sp>
            <p:nvSpPr>
              <p:cNvPr id="5138" name="Text Box 27"/>
              <p:cNvSpPr txBox="1">
                <a:spLocks noChangeArrowheads="1"/>
              </p:cNvSpPr>
              <p:nvPr/>
            </p:nvSpPr>
            <p:spPr bwMode="auto">
              <a:xfrm>
                <a:off x="120" y="230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15</a:t>
                </a:r>
              </a:p>
            </p:txBody>
          </p:sp>
          <p:sp>
            <p:nvSpPr>
              <p:cNvPr id="5139" name="Text Box 28"/>
              <p:cNvSpPr txBox="1">
                <a:spLocks noChangeArrowheads="1"/>
              </p:cNvSpPr>
              <p:nvPr/>
            </p:nvSpPr>
            <p:spPr bwMode="auto">
              <a:xfrm>
                <a:off x="112" y="1719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20</a:t>
                </a:r>
              </a:p>
            </p:txBody>
          </p:sp>
          <p:sp>
            <p:nvSpPr>
              <p:cNvPr id="5140" name="Text Box 29"/>
              <p:cNvSpPr txBox="1">
                <a:spLocks noChangeArrowheads="1"/>
              </p:cNvSpPr>
              <p:nvPr/>
            </p:nvSpPr>
            <p:spPr bwMode="auto">
              <a:xfrm>
                <a:off x="120" y="1133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/>
                <a:r>
                  <a:rPr lang="en-GB" sz="1200" b="1" dirty="0">
                    <a:solidFill>
                      <a:srgbClr val="B2B2B2"/>
                    </a:solidFill>
                    <a:latin typeface="Arial" charset="0"/>
                  </a:rPr>
                  <a:t>25</a:t>
                </a:r>
              </a:p>
            </p:txBody>
          </p:sp>
          <p:sp>
            <p:nvSpPr>
              <p:cNvPr id="5141" name="Text Box 30"/>
              <p:cNvSpPr txBox="1">
                <a:spLocks noChangeArrowheads="1"/>
              </p:cNvSpPr>
              <p:nvPr/>
            </p:nvSpPr>
            <p:spPr bwMode="auto">
              <a:xfrm>
                <a:off x="36" y="662"/>
                <a:ext cx="731" cy="15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000" b="1">
                    <a:solidFill>
                      <a:srgbClr val="B2B2B2"/>
                    </a:solidFill>
                    <a:latin typeface="Arial" charset="0"/>
                  </a:rPr>
                  <a:t>Million Euro</a:t>
                </a:r>
              </a:p>
            </p:txBody>
          </p:sp>
          <p:sp>
            <p:nvSpPr>
              <p:cNvPr id="5142" name="Text Box 31"/>
              <p:cNvSpPr txBox="1">
                <a:spLocks noChangeArrowheads="1"/>
              </p:cNvSpPr>
              <p:nvPr/>
            </p:nvSpPr>
            <p:spPr bwMode="auto">
              <a:xfrm>
                <a:off x="538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97</a:t>
                </a:r>
              </a:p>
            </p:txBody>
          </p:sp>
          <p:sp>
            <p:nvSpPr>
              <p:cNvPr id="5143" name="Text Box 32"/>
              <p:cNvSpPr txBox="1">
                <a:spLocks noChangeArrowheads="1"/>
              </p:cNvSpPr>
              <p:nvPr/>
            </p:nvSpPr>
            <p:spPr bwMode="auto">
              <a:xfrm>
                <a:off x="826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98</a:t>
                </a:r>
              </a:p>
            </p:txBody>
          </p:sp>
          <p:sp>
            <p:nvSpPr>
              <p:cNvPr id="5144" name="Text Box 33"/>
              <p:cNvSpPr txBox="1">
                <a:spLocks noChangeArrowheads="1"/>
              </p:cNvSpPr>
              <p:nvPr/>
            </p:nvSpPr>
            <p:spPr bwMode="auto">
              <a:xfrm>
                <a:off x="1111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99</a:t>
                </a:r>
              </a:p>
            </p:txBody>
          </p:sp>
          <p:sp>
            <p:nvSpPr>
              <p:cNvPr id="5145" name="Text Box 34"/>
              <p:cNvSpPr txBox="1">
                <a:spLocks noChangeArrowheads="1"/>
              </p:cNvSpPr>
              <p:nvPr/>
            </p:nvSpPr>
            <p:spPr bwMode="auto">
              <a:xfrm>
                <a:off x="1396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00</a:t>
                </a:r>
              </a:p>
            </p:txBody>
          </p:sp>
          <p:sp>
            <p:nvSpPr>
              <p:cNvPr id="5146" name="Text Box 35"/>
              <p:cNvSpPr txBox="1">
                <a:spLocks noChangeArrowheads="1"/>
              </p:cNvSpPr>
              <p:nvPr/>
            </p:nvSpPr>
            <p:spPr bwMode="auto">
              <a:xfrm>
                <a:off x="1692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01</a:t>
                </a:r>
              </a:p>
            </p:txBody>
          </p:sp>
          <p:sp>
            <p:nvSpPr>
              <p:cNvPr id="5147" name="Text Box 36"/>
              <p:cNvSpPr txBox="1">
                <a:spLocks noChangeArrowheads="1"/>
              </p:cNvSpPr>
              <p:nvPr/>
            </p:nvSpPr>
            <p:spPr bwMode="auto">
              <a:xfrm>
                <a:off x="1980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02</a:t>
                </a:r>
              </a:p>
            </p:txBody>
          </p:sp>
          <p:sp>
            <p:nvSpPr>
              <p:cNvPr id="5148" name="Text Box 37"/>
              <p:cNvSpPr txBox="1">
                <a:spLocks noChangeArrowheads="1"/>
              </p:cNvSpPr>
              <p:nvPr/>
            </p:nvSpPr>
            <p:spPr bwMode="auto">
              <a:xfrm>
                <a:off x="2269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03</a:t>
                </a:r>
              </a:p>
            </p:txBody>
          </p:sp>
          <p:sp>
            <p:nvSpPr>
              <p:cNvPr id="5149" name="Text Box 38"/>
              <p:cNvSpPr txBox="1">
                <a:spLocks noChangeArrowheads="1"/>
              </p:cNvSpPr>
              <p:nvPr/>
            </p:nvSpPr>
            <p:spPr bwMode="auto">
              <a:xfrm>
                <a:off x="2558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04</a:t>
                </a:r>
              </a:p>
            </p:txBody>
          </p:sp>
          <p:sp>
            <p:nvSpPr>
              <p:cNvPr id="5150" name="Text Box 39"/>
              <p:cNvSpPr txBox="1">
                <a:spLocks noChangeArrowheads="1"/>
              </p:cNvSpPr>
              <p:nvPr/>
            </p:nvSpPr>
            <p:spPr bwMode="auto">
              <a:xfrm>
                <a:off x="2846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05</a:t>
                </a:r>
              </a:p>
            </p:txBody>
          </p:sp>
          <p:sp>
            <p:nvSpPr>
              <p:cNvPr id="5151" name="Text Box 40"/>
              <p:cNvSpPr txBox="1">
                <a:spLocks noChangeArrowheads="1"/>
              </p:cNvSpPr>
              <p:nvPr/>
            </p:nvSpPr>
            <p:spPr bwMode="auto">
              <a:xfrm>
                <a:off x="3135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06</a:t>
                </a:r>
              </a:p>
            </p:txBody>
          </p:sp>
          <p:sp>
            <p:nvSpPr>
              <p:cNvPr id="5152" name="Text Box 41"/>
              <p:cNvSpPr txBox="1">
                <a:spLocks noChangeArrowheads="1"/>
              </p:cNvSpPr>
              <p:nvPr/>
            </p:nvSpPr>
            <p:spPr bwMode="auto">
              <a:xfrm>
                <a:off x="3423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07</a:t>
                </a:r>
              </a:p>
            </p:txBody>
          </p:sp>
          <p:sp>
            <p:nvSpPr>
              <p:cNvPr id="5153" name="Text Box 42"/>
              <p:cNvSpPr txBox="1">
                <a:spLocks noChangeArrowheads="1"/>
              </p:cNvSpPr>
              <p:nvPr/>
            </p:nvSpPr>
            <p:spPr bwMode="auto">
              <a:xfrm>
                <a:off x="3712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08</a:t>
                </a:r>
              </a:p>
            </p:txBody>
          </p:sp>
          <p:sp>
            <p:nvSpPr>
              <p:cNvPr id="5154" name="Text Box 43"/>
              <p:cNvSpPr txBox="1">
                <a:spLocks noChangeArrowheads="1"/>
              </p:cNvSpPr>
              <p:nvPr/>
            </p:nvSpPr>
            <p:spPr bwMode="auto">
              <a:xfrm>
                <a:off x="4000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09</a:t>
                </a:r>
              </a:p>
            </p:txBody>
          </p:sp>
          <p:sp>
            <p:nvSpPr>
              <p:cNvPr id="5155" name="Text Box 44"/>
              <p:cNvSpPr txBox="1">
                <a:spLocks noChangeArrowheads="1"/>
              </p:cNvSpPr>
              <p:nvPr/>
            </p:nvSpPr>
            <p:spPr bwMode="auto">
              <a:xfrm>
                <a:off x="4289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10</a:t>
                </a:r>
              </a:p>
            </p:txBody>
          </p:sp>
          <p:sp>
            <p:nvSpPr>
              <p:cNvPr id="5156" name="Text Box 45"/>
              <p:cNvSpPr txBox="1">
                <a:spLocks noChangeArrowheads="1"/>
              </p:cNvSpPr>
              <p:nvPr/>
            </p:nvSpPr>
            <p:spPr bwMode="auto">
              <a:xfrm>
                <a:off x="4578" y="4115"/>
                <a:ext cx="222" cy="17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200" b="1">
                    <a:solidFill>
                      <a:srgbClr val="B2B2B2"/>
                    </a:solidFill>
                    <a:latin typeface="Arial" charset="0"/>
                  </a:rPr>
                  <a:t>11</a:t>
                </a:r>
              </a:p>
            </p:txBody>
          </p:sp>
        </p:grpSp>
        <p:grpSp>
          <p:nvGrpSpPr>
            <p:cNvPr id="4" name="Group 48"/>
            <p:cNvGrpSpPr>
              <a:grpSpLocks/>
            </p:cNvGrpSpPr>
            <p:nvPr/>
          </p:nvGrpSpPr>
          <p:grpSpPr bwMode="auto">
            <a:xfrm>
              <a:off x="977900" y="1301750"/>
              <a:ext cx="8166100" cy="5216525"/>
              <a:chOff x="616" y="820"/>
              <a:chExt cx="5144" cy="3286"/>
            </a:xfrm>
          </p:grpSpPr>
          <p:grpSp>
            <p:nvGrpSpPr>
              <p:cNvPr id="5" name="Group 49"/>
              <p:cNvGrpSpPr>
                <a:grpSpLocks/>
              </p:cNvGrpSpPr>
              <p:nvPr/>
            </p:nvGrpSpPr>
            <p:grpSpPr bwMode="auto">
              <a:xfrm>
                <a:off x="2490" y="1045"/>
                <a:ext cx="3270" cy="2605"/>
                <a:chOff x="2490" y="1045"/>
                <a:chExt cx="3270" cy="2605"/>
              </a:xfrm>
            </p:grpSpPr>
            <p:pic>
              <p:nvPicPr>
                <p:cNvPr id="5133" name="Picture 50" descr="MXS 4003 overlay low res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r="8812"/>
                <a:stretch>
                  <a:fillRect/>
                </a:stretch>
              </p:blipFill>
              <p:spPr bwMode="auto">
                <a:xfrm>
                  <a:off x="2586" y="1045"/>
                  <a:ext cx="3174" cy="26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5134" name="Freeform 51"/>
                <p:cNvSpPr>
                  <a:spLocks/>
                </p:cNvSpPr>
                <p:nvPr/>
              </p:nvSpPr>
              <p:spPr bwMode="auto">
                <a:xfrm>
                  <a:off x="2490" y="1536"/>
                  <a:ext cx="1578" cy="1656"/>
                </a:xfrm>
                <a:custGeom>
                  <a:avLst/>
                  <a:gdLst>
                    <a:gd name="T0" fmla="*/ 603 w 1578"/>
                    <a:gd name="T1" fmla="*/ 1557 h 1656"/>
                    <a:gd name="T2" fmla="*/ 672 w 1578"/>
                    <a:gd name="T3" fmla="*/ 1494 h 1656"/>
                    <a:gd name="T4" fmla="*/ 855 w 1578"/>
                    <a:gd name="T5" fmla="*/ 1095 h 1656"/>
                    <a:gd name="T6" fmla="*/ 894 w 1578"/>
                    <a:gd name="T7" fmla="*/ 1011 h 1656"/>
                    <a:gd name="T8" fmla="*/ 1170 w 1578"/>
                    <a:gd name="T9" fmla="*/ 600 h 1656"/>
                    <a:gd name="T10" fmla="*/ 1350 w 1578"/>
                    <a:gd name="T11" fmla="*/ 306 h 1656"/>
                    <a:gd name="T12" fmla="*/ 1443 w 1578"/>
                    <a:gd name="T13" fmla="*/ 156 h 1656"/>
                    <a:gd name="T14" fmla="*/ 1578 w 1578"/>
                    <a:gd name="T15" fmla="*/ 0 h 1656"/>
                    <a:gd name="T16" fmla="*/ 0 w 1578"/>
                    <a:gd name="T17" fmla="*/ 15 h 1656"/>
                    <a:gd name="T18" fmla="*/ 21 w 1578"/>
                    <a:gd name="T19" fmla="*/ 1656 h 1656"/>
                    <a:gd name="T20" fmla="*/ 603 w 1578"/>
                    <a:gd name="T21" fmla="*/ 1557 h 165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578"/>
                    <a:gd name="T34" fmla="*/ 0 h 1656"/>
                    <a:gd name="T35" fmla="*/ 1578 w 1578"/>
                    <a:gd name="T36" fmla="*/ 1656 h 165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578" h="1656">
                      <a:moveTo>
                        <a:pt x="603" y="1557"/>
                      </a:moveTo>
                      <a:lnTo>
                        <a:pt x="672" y="1494"/>
                      </a:lnTo>
                      <a:lnTo>
                        <a:pt x="855" y="1095"/>
                      </a:lnTo>
                      <a:lnTo>
                        <a:pt x="894" y="1011"/>
                      </a:lnTo>
                      <a:lnTo>
                        <a:pt x="1170" y="600"/>
                      </a:lnTo>
                      <a:lnTo>
                        <a:pt x="1350" y="306"/>
                      </a:lnTo>
                      <a:lnTo>
                        <a:pt x="1443" y="156"/>
                      </a:lnTo>
                      <a:lnTo>
                        <a:pt x="1578" y="0"/>
                      </a:lnTo>
                      <a:lnTo>
                        <a:pt x="0" y="15"/>
                      </a:lnTo>
                      <a:lnTo>
                        <a:pt x="21" y="1656"/>
                      </a:lnTo>
                      <a:lnTo>
                        <a:pt x="603" y="155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sv-SE"/>
                </a:p>
              </p:txBody>
            </p:sp>
          </p:grpSp>
          <p:sp>
            <p:nvSpPr>
              <p:cNvPr id="5127" name="Freeform 52"/>
              <p:cNvSpPr>
                <a:spLocks/>
              </p:cNvSpPr>
              <p:nvPr/>
            </p:nvSpPr>
            <p:spPr bwMode="auto">
              <a:xfrm>
                <a:off x="616" y="4082"/>
                <a:ext cx="1160" cy="24"/>
              </a:xfrm>
              <a:custGeom>
                <a:avLst/>
                <a:gdLst>
                  <a:gd name="T0" fmla="*/ 0 w 1160"/>
                  <a:gd name="T1" fmla="*/ 24 h 24"/>
                  <a:gd name="T2" fmla="*/ 292 w 1160"/>
                  <a:gd name="T3" fmla="*/ 16 h 24"/>
                  <a:gd name="T4" fmla="*/ 580 w 1160"/>
                  <a:gd name="T5" fmla="*/ 12 h 24"/>
                  <a:gd name="T6" fmla="*/ 868 w 1160"/>
                  <a:gd name="T7" fmla="*/ 0 h 24"/>
                  <a:gd name="T8" fmla="*/ 1160 w 1160"/>
                  <a:gd name="T9" fmla="*/ 12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0"/>
                  <a:gd name="T16" fmla="*/ 0 h 24"/>
                  <a:gd name="T17" fmla="*/ 1160 w 1160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0" h="24">
                    <a:moveTo>
                      <a:pt x="0" y="24"/>
                    </a:moveTo>
                    <a:lnTo>
                      <a:pt x="292" y="16"/>
                    </a:lnTo>
                    <a:lnTo>
                      <a:pt x="580" y="12"/>
                    </a:lnTo>
                    <a:lnTo>
                      <a:pt x="868" y="0"/>
                    </a:lnTo>
                    <a:lnTo>
                      <a:pt x="1160" y="12"/>
                    </a:lnTo>
                  </a:path>
                </a:pathLst>
              </a:custGeom>
              <a:noFill/>
              <a:ln w="57150" cap="flat" cmpd="sng">
                <a:solidFill>
                  <a:srgbClr val="EE2D00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sp>
            <p:nvSpPr>
              <p:cNvPr id="5128" name="Line 53"/>
              <p:cNvSpPr>
                <a:spLocks noChangeShapeType="1"/>
              </p:cNvSpPr>
              <p:nvPr/>
            </p:nvSpPr>
            <p:spPr bwMode="auto">
              <a:xfrm flipV="1">
                <a:off x="3370" y="1700"/>
                <a:ext cx="560" cy="876"/>
              </a:xfrm>
              <a:prstGeom prst="line">
                <a:avLst/>
              </a:prstGeom>
              <a:noFill/>
              <a:ln w="57150">
                <a:solidFill>
                  <a:srgbClr val="EE2D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  <p:grpSp>
            <p:nvGrpSpPr>
              <p:cNvPr id="6" name="Group 54"/>
              <p:cNvGrpSpPr>
                <a:grpSpLocks/>
              </p:cNvGrpSpPr>
              <p:nvPr/>
            </p:nvGrpSpPr>
            <p:grpSpPr bwMode="auto">
              <a:xfrm>
                <a:off x="3926" y="820"/>
                <a:ext cx="630" cy="884"/>
                <a:chOff x="3936" y="820"/>
                <a:chExt cx="630" cy="884"/>
              </a:xfrm>
            </p:grpSpPr>
            <p:sp>
              <p:nvSpPr>
                <p:cNvPr id="5131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3936" y="1496"/>
                  <a:ext cx="180" cy="208"/>
                </a:xfrm>
                <a:prstGeom prst="line">
                  <a:avLst/>
                </a:prstGeom>
                <a:noFill/>
                <a:ln w="57150">
                  <a:solidFill>
                    <a:srgbClr val="EE2D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  <p:sp>
              <p:nvSpPr>
                <p:cNvPr id="5132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4134" y="820"/>
                  <a:ext cx="432" cy="656"/>
                </a:xfrm>
                <a:prstGeom prst="line">
                  <a:avLst/>
                </a:prstGeom>
                <a:noFill/>
                <a:ln w="57150">
                  <a:solidFill>
                    <a:srgbClr val="EE2D00"/>
                  </a:solidFill>
                  <a:prstDash val="sysDot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sv-SE"/>
                </a:p>
              </p:txBody>
            </p:sp>
          </p:grpSp>
          <p:sp>
            <p:nvSpPr>
              <p:cNvPr id="5130" name="Freeform 57"/>
              <p:cNvSpPr>
                <a:spLocks/>
              </p:cNvSpPr>
              <p:nvPr/>
            </p:nvSpPr>
            <p:spPr bwMode="auto">
              <a:xfrm>
                <a:off x="1764" y="2571"/>
                <a:ext cx="1608" cy="1523"/>
              </a:xfrm>
              <a:custGeom>
                <a:avLst/>
                <a:gdLst>
                  <a:gd name="T0" fmla="*/ 0 w 1026"/>
                  <a:gd name="T1" fmla="*/ 326393 h 1038"/>
                  <a:gd name="T2" fmla="*/ 243375 w 1026"/>
                  <a:gd name="T3" fmla="*/ 309524 h 1038"/>
                  <a:gd name="T4" fmla="*/ 751050 w 1026"/>
                  <a:gd name="T5" fmla="*/ 98159 h 1038"/>
                  <a:gd name="T6" fmla="*/ 867250 w 1026"/>
                  <a:gd name="T7" fmla="*/ 0 h 10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26"/>
                  <a:gd name="T13" fmla="*/ 0 h 1038"/>
                  <a:gd name="T14" fmla="*/ 1026 w 1026"/>
                  <a:gd name="T15" fmla="*/ 1038 h 10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26" h="1038">
                    <a:moveTo>
                      <a:pt x="0" y="1038"/>
                    </a:moveTo>
                    <a:lnTo>
                      <a:pt x="288" y="984"/>
                    </a:lnTo>
                    <a:lnTo>
                      <a:pt x="888" y="312"/>
                    </a:lnTo>
                    <a:lnTo>
                      <a:pt x="1026" y="0"/>
                    </a:lnTo>
                  </a:path>
                </a:pathLst>
              </a:custGeom>
              <a:noFill/>
              <a:ln w="57150" cap="flat" cmpd="sng">
                <a:solidFill>
                  <a:srgbClr val="EE2D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endParaRPr lang="sv-SE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TEK Map Sales and Offices"/>
          <p:cNvPicPr>
            <a:picLocks noChangeAspect="1" noChangeArrowheads="1"/>
          </p:cNvPicPr>
          <p:nvPr/>
        </p:nvPicPr>
        <p:blipFill>
          <a:blip r:embed="rId2" cstate="print"/>
          <a:srcRect l="3333" r="2565" b="1852"/>
          <a:stretch>
            <a:fillRect/>
          </a:stretch>
        </p:blipFill>
        <p:spPr bwMode="auto">
          <a:xfrm>
            <a:off x="143674" y="1688084"/>
            <a:ext cx="8847438" cy="5042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501509" y="3348219"/>
            <a:ext cx="1096714" cy="34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1200" b="1" dirty="0">
                <a:solidFill>
                  <a:srgbClr val="4D4D4D"/>
                </a:solidFill>
              </a:rPr>
              <a:t>CTEK Power Inc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910454" y="3141643"/>
            <a:ext cx="1400844" cy="20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1200" b="1" dirty="0">
                <a:solidFill>
                  <a:srgbClr val="4D4D4D"/>
                </a:solidFill>
              </a:rPr>
              <a:t>Sales rep-office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2756150" y="2927672"/>
            <a:ext cx="1442316" cy="20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1200" b="1" dirty="0">
                <a:solidFill>
                  <a:srgbClr val="4D4D4D"/>
                </a:solidFill>
              </a:rPr>
              <a:t>Sales rep-office 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036276" y="2792015"/>
            <a:ext cx="1399309" cy="20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1200" b="1" dirty="0">
                <a:solidFill>
                  <a:srgbClr val="4D4D4D"/>
                </a:solidFill>
              </a:rPr>
              <a:t>Sales rep -office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4157276" y="2629937"/>
            <a:ext cx="3002907" cy="20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1200" b="1" dirty="0">
                <a:solidFill>
                  <a:srgbClr val="4D4D4D"/>
                </a:solidFill>
              </a:rPr>
              <a:t>Head office , Design </a:t>
            </a:r>
            <a:r>
              <a:rPr lang="sv-SE" sz="1200" b="1" dirty="0" smtClean="0">
                <a:solidFill>
                  <a:srgbClr val="4D4D4D"/>
                </a:solidFill>
              </a:rPr>
              <a:t>and </a:t>
            </a:r>
            <a:r>
              <a:rPr lang="sv-SE" sz="1200" b="1" dirty="0">
                <a:solidFill>
                  <a:srgbClr val="4D4D4D"/>
                </a:solidFill>
              </a:rPr>
              <a:t>Development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885388" y="3297710"/>
            <a:ext cx="1953809" cy="89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1200" b="1" dirty="0">
                <a:solidFill>
                  <a:srgbClr val="4D4D4D"/>
                </a:solidFill>
              </a:rPr>
              <a:t>Shenzhen – Production and Quality  Assurance</a:t>
            </a:r>
          </a:p>
          <a:p>
            <a:endParaRPr lang="sv-SE" sz="1200" b="1" dirty="0">
              <a:solidFill>
                <a:srgbClr val="4D4D4D"/>
              </a:solidFill>
            </a:endParaRPr>
          </a:p>
          <a:p>
            <a:r>
              <a:rPr lang="sv-SE" sz="1200" b="1" dirty="0">
                <a:solidFill>
                  <a:srgbClr val="4D4D4D"/>
                </a:solidFill>
              </a:rPr>
              <a:t>Hong Kong – Purchase, Design support</a:t>
            </a:r>
          </a:p>
          <a:p>
            <a:endParaRPr lang="sv-SE" sz="1200" b="1" dirty="0">
              <a:solidFill>
                <a:srgbClr val="4D4D4D"/>
              </a:solidFill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6756211" y="5401982"/>
            <a:ext cx="1677327" cy="20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sv-SE" sz="1200" b="1">
                <a:solidFill>
                  <a:srgbClr val="4D4D4D"/>
                </a:solidFill>
              </a:rPr>
              <a:t>Sales rep-office</a:t>
            </a: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3501399" y="5091188"/>
            <a:ext cx="1677327" cy="20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sv-SE" sz="1200" b="1" dirty="0">
                <a:solidFill>
                  <a:srgbClr val="4D4D4D"/>
                </a:solidFill>
              </a:rPr>
              <a:t>Sales rep-office</a:t>
            </a:r>
          </a:p>
        </p:txBody>
      </p:sp>
      <p:sp>
        <p:nvSpPr>
          <p:cNvPr id="22" name="Flowchart: Connector 21"/>
          <p:cNvSpPr/>
          <p:nvPr/>
        </p:nvSpPr>
        <p:spPr>
          <a:xfrm flipH="1" flipV="1">
            <a:off x="4234308" y="3062173"/>
            <a:ext cx="45720" cy="4572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4232650" y="2956285"/>
            <a:ext cx="1400844" cy="20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1200" b="1" dirty="0">
                <a:solidFill>
                  <a:srgbClr val="4D4D4D"/>
                </a:solidFill>
              </a:rPr>
              <a:t>Sales rep-office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166761" y="2976883"/>
            <a:ext cx="1400844" cy="20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1200" b="1" dirty="0">
                <a:solidFill>
                  <a:srgbClr val="4D4D4D"/>
                </a:solidFill>
              </a:rPr>
              <a:t>Sales rep-office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2889449" y="824889"/>
            <a:ext cx="60991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77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CTEK</a:t>
            </a:r>
            <a:r>
              <a:rPr kumimoji="0" lang="en-GB" sz="2800" b="1" i="0" u="none" strike="noStrike" kern="1200" cap="none" spc="0" normalizeH="0" noProof="0" dirty="0" smtClean="0">
                <a:ln>
                  <a:noFill/>
                </a:ln>
                <a:solidFill>
                  <a:srgbClr val="00577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world-wide presence</a:t>
            </a: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rgbClr val="00577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C20C7-2D26-4EF1-8E69-6EC67C17CA2D}" type="slidenum">
              <a:rPr lang="sv-SE"/>
              <a:pPr/>
              <a:t>4</a:t>
            </a:fld>
            <a:r>
              <a:rPr lang="sv-SE"/>
              <a:t>.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475839" y="2007452"/>
            <a:ext cx="5167312" cy="429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90500" indent="-190500">
              <a:lnSpc>
                <a:spcPct val="90000"/>
              </a:lnSpc>
              <a:spcBef>
                <a:spcPct val="125000"/>
              </a:spcBef>
              <a:buSzPct val="85000"/>
              <a:buFontTx/>
              <a:buChar char="•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CTEK chargers were the first to employ SMART technology – “the capacity to dialogue with the battery”</a:t>
            </a:r>
          </a:p>
          <a:p>
            <a:pPr marL="190500" indent="-190500">
              <a:lnSpc>
                <a:spcPct val="90000"/>
              </a:lnSpc>
              <a:spcBef>
                <a:spcPct val="125000"/>
              </a:spcBef>
              <a:buSzPct val="85000"/>
              <a:buFontTx/>
              <a:buChar char="•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CTEK use “switch mode” electronics as found in computers</a:t>
            </a:r>
          </a:p>
          <a:p>
            <a:pPr marL="190500" indent="-190500">
              <a:lnSpc>
                <a:spcPct val="90000"/>
              </a:lnSpc>
              <a:spcBef>
                <a:spcPct val="125000"/>
              </a:spcBef>
              <a:buSzPct val="85000"/>
              <a:buFontTx/>
              <a:buChar char="•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Making the technology more flexible and accurate than traditional transformers</a:t>
            </a:r>
          </a:p>
          <a:p>
            <a:pPr marL="190500" indent="-190500">
              <a:lnSpc>
                <a:spcPct val="90000"/>
              </a:lnSpc>
              <a:spcBef>
                <a:spcPct val="125000"/>
              </a:spcBef>
              <a:buSzPct val="85000"/>
              <a:buFontTx/>
              <a:buChar char="•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Which enables CTEK chargers to have dedicated cycles for different battery technologies and problems</a:t>
            </a:r>
          </a:p>
          <a:p>
            <a:pPr marL="190500" indent="-190500">
              <a:lnSpc>
                <a:spcPct val="90000"/>
              </a:lnSpc>
              <a:spcBef>
                <a:spcPct val="125000"/>
              </a:spcBef>
              <a:buSzPct val="85000"/>
              <a:buFontTx/>
              <a:buChar char="•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Allowing chargers to be small and yet powerful</a:t>
            </a:r>
          </a:p>
          <a:p>
            <a:pPr marL="190500" indent="-190500">
              <a:lnSpc>
                <a:spcPct val="90000"/>
              </a:lnSpc>
              <a:spcBef>
                <a:spcPct val="125000"/>
              </a:spcBef>
              <a:buSzPct val="85000"/>
              <a:buFontTx/>
              <a:buChar char="•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CTEK is often defined as a “battery company without batteries” due to its approach to battery care and the way to </a:t>
            </a:r>
            <a:r>
              <a:rPr lang="en-GB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charge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2889449" y="837952"/>
            <a:ext cx="66072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77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CTEK</a:t>
            </a:r>
            <a:r>
              <a:rPr lang="en-GB" sz="2400" b="1" dirty="0" smtClean="0">
                <a:solidFill>
                  <a:srgbClr val="005776"/>
                </a:solidFill>
                <a:latin typeface="+mj-lt"/>
                <a:ea typeface="+mj-ea"/>
                <a:cs typeface="+mj-cs"/>
              </a:rPr>
              <a:t>, 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srgbClr val="00577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different company </a:t>
            </a:r>
            <a:r>
              <a:rPr lang="en-GB" sz="2400" b="1" dirty="0" smtClean="0">
                <a:solidFill>
                  <a:srgbClr val="005776"/>
                </a:solidFill>
                <a:latin typeface="+mj-lt"/>
                <a:ea typeface="+mj-ea"/>
                <a:cs typeface="+mj-cs"/>
              </a:rPr>
              <a:t>with unique products</a:t>
            </a: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srgbClr val="00577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Rektangel med rundade hörn 4"/>
          <p:cNvSpPr/>
          <p:nvPr/>
        </p:nvSpPr>
        <p:spPr>
          <a:xfrm>
            <a:off x="6288270" y="2730124"/>
            <a:ext cx="2372457" cy="2652706"/>
          </a:xfrm>
          <a:prstGeom prst="round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itle 2"/>
          <p:cNvSpPr txBox="1">
            <a:spLocks/>
          </p:cNvSpPr>
          <p:nvPr/>
        </p:nvSpPr>
        <p:spPr>
          <a:xfrm>
            <a:off x="6501578" y="2781707"/>
            <a:ext cx="1976268" cy="24695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sv-SE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Our Vision:</a:t>
            </a:r>
            <a:r>
              <a:rPr lang="sv-S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become the natural consumer choice of chargers by being recognized and well distributed world- wide. </a:t>
            </a:r>
          </a:p>
          <a:p>
            <a:pPr marL="0" marR="0" lvl="3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lang="sv-SE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Reach 400 MSEK in Sales by 2013</a:t>
            </a:r>
            <a:endParaRPr lang="sv-SE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 rot="5400000">
            <a:off x="4499797" y="3898935"/>
            <a:ext cx="2679264" cy="314180"/>
          </a:xfrm>
          <a:prstGeom prst="triangle">
            <a:avLst>
              <a:gd name="adj" fmla="val 504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3"/>
          <p:cNvSpPr txBox="1">
            <a:spLocks noChangeArrowheads="1"/>
          </p:cNvSpPr>
          <p:nvPr/>
        </p:nvSpPr>
        <p:spPr>
          <a:xfrm>
            <a:off x="2889449" y="716383"/>
            <a:ext cx="60991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dirty="0" smtClean="0">
                <a:solidFill>
                  <a:srgbClr val="005776"/>
                </a:solidFill>
                <a:latin typeface="+mj-lt"/>
                <a:ea typeface="+mj-ea"/>
                <a:cs typeface="+mj-cs"/>
              </a:rPr>
              <a:t>OEM strategy; Supplier to premium brands to gain competitive advantage</a:t>
            </a: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rgbClr val="00577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406450" y="1784423"/>
            <a:ext cx="8286950" cy="4625614"/>
            <a:chOff x="406450" y="1784423"/>
            <a:chExt cx="8286950" cy="4625614"/>
          </a:xfrm>
        </p:grpSpPr>
        <p:grpSp>
          <p:nvGrpSpPr>
            <p:cNvPr id="49" name="Group 48"/>
            <p:cNvGrpSpPr/>
            <p:nvPr/>
          </p:nvGrpSpPr>
          <p:grpSpPr>
            <a:xfrm>
              <a:off x="406450" y="1784423"/>
              <a:ext cx="3775081" cy="4625614"/>
              <a:chOff x="406450" y="1784423"/>
              <a:chExt cx="3775081" cy="462561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06450" y="1784423"/>
                <a:ext cx="3775081" cy="40011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0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Some of the existing </a:t>
                </a:r>
                <a:r>
                  <a:rPr lang="en-US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OEM </a:t>
                </a:r>
                <a:r>
                  <a:rPr lang="en-US" sz="20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Partners</a:t>
                </a:r>
                <a:endParaRPr lang="en-US" sz="20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06450" y="2193498"/>
                <a:ext cx="3775081" cy="4216539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lvl="0" algn="l">
                  <a:spcAft>
                    <a:spcPts val="600"/>
                  </a:spcAft>
                </a:pPr>
                <a:endParaRPr lang="en-US" sz="1600" dirty="0" smtClean="0"/>
              </a:p>
              <a:p>
                <a:pPr lvl="0" algn="l">
                  <a:spcAft>
                    <a:spcPts val="600"/>
                  </a:spcAft>
                </a:pPr>
                <a:endParaRPr lang="en-US" sz="1600" dirty="0"/>
              </a:p>
              <a:p>
                <a:pPr lvl="0" algn="l">
                  <a:spcAft>
                    <a:spcPts val="600"/>
                  </a:spcAft>
                </a:pPr>
                <a:endParaRPr lang="en-US" sz="1600" dirty="0" smtClean="0"/>
              </a:p>
              <a:p>
                <a:pPr lvl="0" algn="l">
                  <a:spcAft>
                    <a:spcPts val="600"/>
                  </a:spcAft>
                </a:pPr>
                <a:endParaRPr lang="en-US" sz="1600" dirty="0"/>
              </a:p>
              <a:p>
                <a:pPr lvl="0" algn="l">
                  <a:spcAft>
                    <a:spcPts val="600"/>
                  </a:spcAft>
                </a:pPr>
                <a:endParaRPr lang="en-US" sz="1600" dirty="0" smtClean="0"/>
              </a:p>
              <a:p>
                <a:pPr lvl="0" algn="l">
                  <a:spcAft>
                    <a:spcPts val="600"/>
                  </a:spcAft>
                </a:pPr>
                <a:endParaRPr lang="en-US" sz="1600" dirty="0"/>
              </a:p>
              <a:p>
                <a:pPr lvl="0" algn="l">
                  <a:spcAft>
                    <a:spcPts val="600"/>
                  </a:spcAft>
                </a:pPr>
                <a:endParaRPr lang="en-US" sz="1600" dirty="0" smtClean="0"/>
              </a:p>
              <a:p>
                <a:pPr lvl="0" algn="l">
                  <a:spcAft>
                    <a:spcPts val="600"/>
                  </a:spcAft>
                </a:pPr>
                <a:endParaRPr lang="en-US" sz="1600" dirty="0"/>
              </a:p>
              <a:p>
                <a:pPr lvl="0" algn="l">
                  <a:spcAft>
                    <a:spcPts val="600"/>
                  </a:spcAft>
                </a:pPr>
                <a:endParaRPr lang="en-US" sz="1600" dirty="0" smtClean="0"/>
              </a:p>
              <a:p>
                <a:pPr lvl="0" algn="l">
                  <a:spcAft>
                    <a:spcPts val="600"/>
                  </a:spcAft>
                </a:pPr>
                <a:endParaRPr lang="en-US" sz="1600" dirty="0"/>
              </a:p>
              <a:p>
                <a:pPr lvl="0" algn="l">
                  <a:spcAft>
                    <a:spcPts val="600"/>
                  </a:spcAft>
                </a:pPr>
                <a:endParaRPr lang="en-US" sz="1600" dirty="0" smtClean="0"/>
              </a:p>
              <a:p>
                <a:pPr lvl="0" algn="l">
                  <a:spcAft>
                    <a:spcPts val="600"/>
                  </a:spcAft>
                </a:pPr>
                <a:endParaRPr lang="en-US" sz="1600" dirty="0"/>
              </a:p>
              <a:p>
                <a:pPr lvl="0" algn="l">
                  <a:spcAft>
                    <a:spcPts val="600"/>
                  </a:spcAft>
                </a:pPr>
                <a:endParaRPr lang="en-US" sz="1600" dirty="0" smtClean="0"/>
              </a:p>
            </p:txBody>
          </p:sp>
          <p:pic>
            <p:nvPicPr>
              <p:cNvPr id="25" name="Picture 2" descr="\\.psf\Home\Dropbox\Fresh Consulting\CTEK\Presentation Images\White Label Partner Logo\Alfa Romeo.jp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00" y="5260209"/>
                <a:ext cx="914400" cy="914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4" descr="\\.psf\Home\Dropbox\Fresh Consulting\CTEK\Presentation Images\White Label Partner Logo\Aston Martin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8043" y="2584626"/>
                <a:ext cx="1454157" cy="5648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5" descr="\\.psf\Home\Dropbox\Fresh Consulting\CTEK\Presentation Images\White Label Partner Logo\Audi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2145" y="3651426"/>
                <a:ext cx="881855" cy="57950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8" descr="\\.psf\Home\Dropbox\Fresh Consulting\CTEK\Presentation Images\White Label Partner Logo\Ferrari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3887" y="3514604"/>
                <a:ext cx="492334" cy="7871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" name="Picture 9" descr="\\.psf\Home\Dropbox\Fresh Consulting\CTEK\Presentation Images\White Label Partner Logo\Lamborghini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43200" y="4413426"/>
                <a:ext cx="746727" cy="8382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" name="Picture 12" descr="\\.psf\Home\Dropbox\Fresh Consulting\CTEK\Presentation Images\White Label Partner Logo\Scania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95600" y="5480226"/>
                <a:ext cx="1195530" cy="685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4" name="Picture 13" descr="\\.psf\Home\Dropbox\Fresh Consulting\CTEK\Presentation Images\White Label Partner Logo\Yamaha.jp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8200" y="4642026"/>
                <a:ext cx="1556255" cy="3197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14" descr="\\.psf\Home\Dropbox\Fresh Consulting\CTEK\Presentation Images\White Label Partner Logo\Maserati.jp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0376" y="5261540"/>
                <a:ext cx="677809" cy="9806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6" name="Picture 15" descr="\\.psf\Home\Dropbox\Fresh Consulting\CTEK\Presentation Images\White Label Partner Logo\BMW.jp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30871" y="2432226"/>
                <a:ext cx="850529" cy="8414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7" name="Group 46"/>
            <p:cNvGrpSpPr/>
            <p:nvPr/>
          </p:nvGrpSpPr>
          <p:grpSpPr>
            <a:xfrm>
              <a:off x="4918101" y="1793388"/>
              <a:ext cx="3775299" cy="2354491"/>
              <a:chOff x="4918101" y="1793388"/>
              <a:chExt cx="3775299" cy="2354491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4918101" y="2193498"/>
                <a:ext cx="3775081" cy="1954381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indent="-285750">
                  <a:spcAft>
                    <a:spcPts val="600"/>
                  </a:spcAft>
                </a:pPr>
                <a:r>
                  <a:rPr lang="en-US" sz="1600" dirty="0" smtClean="0"/>
                  <a:t>Rolls Royce Motor Cars</a:t>
                </a:r>
              </a:p>
              <a:p>
                <a:pPr indent="-285750">
                  <a:spcAft>
                    <a:spcPts val="600"/>
                  </a:spcAft>
                </a:pPr>
                <a:r>
                  <a:rPr lang="en-US" sz="1600" dirty="0" smtClean="0"/>
                  <a:t>McLaren (</a:t>
                </a:r>
                <a:r>
                  <a:rPr lang="en-US" sz="1600" dirty="0" err="1" smtClean="0"/>
                  <a:t>Liion</a:t>
                </a:r>
                <a:r>
                  <a:rPr lang="en-US" sz="1600" dirty="0" smtClean="0"/>
                  <a:t>)</a:t>
                </a:r>
              </a:p>
              <a:p>
                <a:pPr indent="-285750">
                  <a:spcAft>
                    <a:spcPts val="600"/>
                  </a:spcAft>
                </a:pPr>
                <a:r>
                  <a:rPr lang="en-US" sz="1600" dirty="0" smtClean="0"/>
                  <a:t>BMW Motorcycles</a:t>
                </a:r>
              </a:p>
              <a:p>
                <a:pPr indent="-285750">
                  <a:spcAft>
                    <a:spcPts val="600"/>
                  </a:spcAft>
                </a:pPr>
                <a:r>
                  <a:rPr lang="en-US" sz="1600" dirty="0" smtClean="0"/>
                  <a:t>Toyota/Lexus</a:t>
                </a:r>
              </a:p>
              <a:p>
                <a:pPr indent="-285750">
                  <a:spcAft>
                    <a:spcPts val="600"/>
                  </a:spcAft>
                  <a:buFont typeface="Arial" pitchFamily="34" charset="0"/>
                  <a:buChar char="•"/>
                </a:pPr>
                <a:endParaRPr lang="en-US" sz="1600" dirty="0" smtClean="0"/>
              </a:p>
              <a:p>
                <a:pPr indent="-285750">
                  <a:spcAft>
                    <a:spcPts val="600"/>
                  </a:spcAft>
                  <a:buFont typeface="Arial" pitchFamily="34" charset="0"/>
                  <a:buChar char="•"/>
                </a:pPr>
                <a:endParaRPr lang="en-US" sz="1600" dirty="0" smtClean="0"/>
              </a:p>
            </p:txBody>
          </p:sp>
          <p:pic>
            <p:nvPicPr>
              <p:cNvPr id="43" name="Picture 9" descr="\\.psf\Home\Dropbox\Fresh Consulting\CTEK\Presentation Images\Potential White label Partner Logo\Lexus.jpg"/>
              <p:cNvPicPr preferRelativeResize="0"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99742" y="3006574"/>
                <a:ext cx="1833106" cy="11153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" name="Rectangle 43"/>
              <p:cNvSpPr/>
              <p:nvPr/>
            </p:nvSpPr>
            <p:spPr>
              <a:xfrm>
                <a:off x="4918319" y="1793388"/>
                <a:ext cx="3775081" cy="40011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0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Future </a:t>
                </a:r>
                <a:r>
                  <a:rPr lang="en-US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OEM </a:t>
                </a:r>
                <a:r>
                  <a:rPr lang="en-US" sz="20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Partners</a:t>
                </a:r>
                <a:endParaRPr lang="en-US" sz="20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4918101" y="4745265"/>
              <a:ext cx="3775082" cy="1308052"/>
              <a:chOff x="4918101" y="4745265"/>
              <a:chExt cx="3775082" cy="1308052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4926557" y="5145376"/>
                <a:ext cx="3766626" cy="907941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lvl="0" indent="-285750">
                  <a:spcAft>
                    <a:spcPts val="600"/>
                  </a:spcAft>
                </a:pPr>
                <a:r>
                  <a:rPr lang="en-US" sz="1600" dirty="0" smtClean="0"/>
                  <a:t>Leverage strong brand names to generate trust and credibility for CTEK</a:t>
                </a:r>
              </a:p>
              <a:p>
                <a:pPr lvl="0" indent="-285750">
                  <a:spcAft>
                    <a:spcPts val="600"/>
                  </a:spcAft>
                </a:pPr>
                <a:r>
                  <a:rPr lang="en-US" sz="1600" dirty="0" smtClean="0"/>
                  <a:t>Follow the technology leaders</a:t>
                </a:r>
                <a:endParaRPr lang="en-US" sz="1600" dirty="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4918101" y="4745265"/>
                <a:ext cx="3775081" cy="40011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sz="2000" dirty="0" smtClean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rPr>
                  <a:t>Strategy</a:t>
                </a:r>
                <a:endParaRPr lang="en-US" sz="2000" b="0" cap="none" spc="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2906712" y="808038"/>
            <a:ext cx="6237288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sv-SE" sz="2800" b="1" dirty="0" smtClean="0">
                <a:solidFill>
                  <a:srgbClr val="005776"/>
                </a:solidFill>
              </a:rPr>
              <a:t>Continue to build the CTEK brand</a:t>
            </a:r>
            <a:endParaRPr lang="sv-SE" sz="2800" b="1" dirty="0">
              <a:solidFill>
                <a:srgbClr val="005776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185195" y="2583097"/>
            <a:ext cx="8229600" cy="2312043"/>
          </a:xfrm>
        </p:spPr>
        <p:txBody>
          <a:bodyPr>
            <a:normAutofit fontScale="77500" lnSpcReduction="20000"/>
          </a:bodyPr>
          <a:lstStyle/>
          <a:p>
            <a:r>
              <a:rPr lang="sv-SE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Image through OEM´s like Audi, Bentley, BMW, Ferrari, Mercedec-Benz, Porsche, Rolls Royce </a:t>
            </a:r>
            <a:r>
              <a:rPr lang="sv-S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 Opportunity  Marketing &amp; Profiling</a:t>
            </a:r>
          </a:p>
          <a:p>
            <a:r>
              <a:rPr lang="sv-S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www Presence The Best Site Create Awareness</a:t>
            </a:r>
          </a:p>
          <a:p>
            <a:r>
              <a:rPr lang="sv-S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Innovation Leading the way by Innovation </a:t>
            </a:r>
          </a:p>
          <a:p>
            <a:pPr>
              <a:buNone/>
            </a:pPr>
            <a:endParaRPr lang="sv-SE" sz="2400" dirty="0" smtClean="0">
              <a:solidFill>
                <a:schemeClr val="tx1">
                  <a:lumMod val="65000"/>
                  <a:lumOff val="35000"/>
                </a:schemeClr>
              </a:solidFill>
              <a:sym typeface="Wingdings" pitchFamily="2" charset="2"/>
            </a:endParaRPr>
          </a:p>
          <a:p>
            <a:pPr>
              <a:buNone/>
            </a:pPr>
            <a:r>
              <a:rPr lang="sv-SE" sz="2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	</a:t>
            </a:r>
            <a:r>
              <a:rPr lang="sv-SE" sz="2400" u="sng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To </a:t>
            </a:r>
            <a:r>
              <a:rPr lang="sv-SE" sz="2400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remember</a:t>
            </a:r>
            <a:r>
              <a:rPr lang="sv-SE" sz="2400" u="sng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itchFamily="2" charset="2"/>
              </a:rPr>
              <a:t>:</a:t>
            </a:r>
          </a:p>
          <a:p>
            <a:r>
              <a:rPr lang="sv-SE" sz="2400" dirty="0" smtClean="0">
                <a:solidFill>
                  <a:srgbClr val="FF0000"/>
                </a:solidFill>
                <a:sym typeface="Wingdings" pitchFamily="2" charset="2"/>
              </a:rPr>
              <a:t>80 % sales </a:t>
            </a:r>
            <a:r>
              <a:rPr lang="sv-SE" sz="2400" dirty="0" err="1" smtClean="0">
                <a:solidFill>
                  <a:srgbClr val="FF0000"/>
                </a:solidFill>
                <a:sym typeface="Wingdings" pitchFamily="2" charset="2"/>
              </a:rPr>
              <a:t>goes</a:t>
            </a:r>
            <a:r>
              <a:rPr lang="sv-SE" sz="2400" dirty="0" smtClean="0">
                <a:solidFill>
                  <a:srgbClr val="FF0000"/>
                </a:solidFill>
                <a:sym typeface="Wingdings" pitchFamily="2" charset="2"/>
              </a:rPr>
              <a:t> to </a:t>
            </a:r>
            <a:r>
              <a:rPr lang="sv-SE" sz="2400" dirty="0" err="1" smtClean="0">
                <a:solidFill>
                  <a:srgbClr val="FF0000"/>
                </a:solidFill>
                <a:sym typeface="Wingdings" pitchFamily="2" charset="2"/>
              </a:rPr>
              <a:t>common</a:t>
            </a:r>
            <a:r>
              <a:rPr lang="sv-SE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sv-SE" sz="2400" dirty="0" err="1" smtClean="0">
                <a:solidFill>
                  <a:srgbClr val="FF0000"/>
                </a:solidFill>
                <a:sym typeface="Wingdings" pitchFamily="2" charset="2"/>
              </a:rPr>
              <a:t>Car-</a:t>
            </a:r>
            <a:r>
              <a:rPr lang="sv-SE" sz="2400" dirty="0" smtClean="0">
                <a:solidFill>
                  <a:srgbClr val="FF0000"/>
                </a:solidFill>
                <a:sym typeface="Wingdings" pitchFamily="2" charset="2"/>
              </a:rPr>
              <a:t> MC- and</a:t>
            </a:r>
          </a:p>
          <a:p>
            <a:pPr>
              <a:buNone/>
            </a:pPr>
            <a:r>
              <a:rPr lang="sv-SE" sz="2400" dirty="0" smtClean="0">
                <a:solidFill>
                  <a:srgbClr val="FF0000"/>
                </a:solidFill>
                <a:sym typeface="Wingdings" pitchFamily="2" charset="2"/>
              </a:rPr>
              <a:t>	Boat </a:t>
            </a:r>
            <a:r>
              <a:rPr lang="sv-SE" sz="2400" dirty="0" err="1" smtClean="0">
                <a:solidFill>
                  <a:srgbClr val="FF0000"/>
                </a:solidFill>
                <a:sym typeface="Wingdings" pitchFamily="2" charset="2"/>
              </a:rPr>
              <a:t>owners</a:t>
            </a:r>
            <a:r>
              <a:rPr lang="sv-SE" sz="2400" dirty="0" smtClean="0">
                <a:solidFill>
                  <a:srgbClr val="FF0000"/>
                </a:solidFill>
                <a:sym typeface="Wingdings" pitchFamily="2" charset="2"/>
              </a:rPr>
              <a:t>.</a:t>
            </a:r>
            <a:endParaRPr lang="sv-SE" sz="2400" dirty="0">
              <a:solidFill>
                <a:srgbClr val="FF0000"/>
              </a:solidFill>
            </a:endParaRPr>
          </a:p>
        </p:txBody>
      </p:sp>
      <p:pic>
        <p:nvPicPr>
          <p:cNvPr id="6" name="Picture 5" descr="Scale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207" y="4545495"/>
            <a:ext cx="2481958" cy="1781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2906712" y="808038"/>
            <a:ext cx="6237288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sv-SE" sz="2800" b="1" dirty="0" smtClean="0">
                <a:solidFill>
                  <a:srgbClr val="005776"/>
                </a:solidFill>
              </a:rPr>
              <a:t>New CTEK </a:t>
            </a:r>
            <a:r>
              <a:rPr lang="sv-SE" sz="2800" b="1" dirty="0" err="1" smtClean="0">
                <a:solidFill>
                  <a:srgbClr val="005776"/>
                </a:solidFill>
              </a:rPr>
              <a:t>web</a:t>
            </a:r>
            <a:r>
              <a:rPr lang="sv-SE" sz="2800" b="1" dirty="0" smtClean="0">
                <a:solidFill>
                  <a:srgbClr val="005776"/>
                </a:solidFill>
              </a:rPr>
              <a:t> </a:t>
            </a:r>
            <a:r>
              <a:rPr lang="sv-SE" sz="2800" b="1" dirty="0" smtClean="0">
                <a:solidFill>
                  <a:srgbClr val="005776"/>
                </a:solidFill>
              </a:rPr>
              <a:t>page  </a:t>
            </a:r>
            <a:r>
              <a:rPr lang="sv-SE" sz="2800" b="1" dirty="0" err="1" smtClean="0">
                <a:solidFill>
                  <a:srgbClr val="005776"/>
                </a:solidFill>
              </a:rPr>
              <a:t>www.ctek.com</a:t>
            </a:r>
            <a:endParaRPr lang="sv-SE" sz="2800" b="1" dirty="0">
              <a:solidFill>
                <a:srgbClr val="005776"/>
              </a:solidFill>
            </a:endParaRPr>
          </a:p>
        </p:txBody>
      </p:sp>
      <p:pic>
        <p:nvPicPr>
          <p:cNvPr id="7" name="Picture 2" descr="\\.psf\Home\Dropbox\Fresh Consulting\CTEK\Presentation Images\CTEK\CTEK Websi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343" y="1788323"/>
            <a:ext cx="7084880" cy="4908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811071" y="842188"/>
            <a:ext cx="693382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GB" sz="2800" b="1" dirty="0" smtClean="0">
                <a:solidFill>
                  <a:srgbClr val="005776"/>
                </a:solidFill>
              </a:rPr>
              <a:t>According to ADAC, charging is a real issue</a:t>
            </a:r>
          </a:p>
        </p:txBody>
      </p:sp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4057650" y="474663"/>
            <a:ext cx="3460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1800" b="1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33" name="Isosceles Triangle 32"/>
          <p:cNvSpPr/>
          <p:nvPr/>
        </p:nvSpPr>
        <p:spPr>
          <a:xfrm rot="5400000">
            <a:off x="4499797" y="3898935"/>
            <a:ext cx="2679264" cy="314180"/>
          </a:xfrm>
          <a:prstGeom prst="triangle">
            <a:avLst>
              <a:gd name="adj" fmla="val 504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15" name="Group 14"/>
          <p:cNvGrpSpPr/>
          <p:nvPr/>
        </p:nvGrpSpPr>
        <p:grpSpPr>
          <a:xfrm>
            <a:off x="169815" y="2091054"/>
            <a:ext cx="4912235" cy="4474303"/>
            <a:chOff x="169815" y="2091054"/>
            <a:chExt cx="4912235" cy="4474303"/>
          </a:xfrm>
        </p:grpSpPr>
        <p:graphicFrame>
          <p:nvGraphicFramePr>
            <p:cNvPr id="8" name="Chart 7"/>
            <p:cNvGraphicFramePr/>
            <p:nvPr/>
          </p:nvGraphicFramePr>
          <p:xfrm>
            <a:off x="951446" y="2588148"/>
            <a:ext cx="4130604" cy="33857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1" name="Text Box 10"/>
            <p:cNvSpPr txBox="1">
              <a:spLocks noChangeArrowheads="1"/>
            </p:cNvSpPr>
            <p:nvPr/>
          </p:nvSpPr>
          <p:spPr bwMode="auto">
            <a:xfrm>
              <a:off x="1590078" y="2091054"/>
              <a:ext cx="349197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sv-SE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Number of battery breakdowns according to German ADAC (Road </a:t>
              </a:r>
              <a:r>
                <a:rPr lang="sv-SE" sz="14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assistance</a:t>
              </a:r>
              <a:r>
                <a:rPr lang="sv-SE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)</a:t>
              </a:r>
              <a:endParaRPr lang="sv-SE" sz="14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69815" y="2457518"/>
              <a:ext cx="8338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Units in </a:t>
              </a:r>
            </a:p>
            <a:p>
              <a:r>
                <a:rPr lang="sv-SE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thousands</a:t>
              </a:r>
              <a:endParaRPr lang="sv-SE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756431" y="6039191"/>
              <a:ext cx="13256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Breakdowns due to drainage</a:t>
              </a:r>
              <a:endParaRPr lang="sv-SE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451626" y="6082421"/>
              <a:ext cx="266363" cy="22830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81820" y="6042137"/>
              <a:ext cx="13256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Breakdowns due to defects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590078" y="6078380"/>
              <a:ext cx="266363" cy="228304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6328063" y="2566482"/>
            <a:ext cx="2413610" cy="2750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buSzPct val="85000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Why are battery breakdowns due to drainage becoming more common? </a:t>
            </a:r>
          </a:p>
          <a:p>
            <a:pPr marL="180000" indent="-180000">
              <a:spcBef>
                <a:spcPct val="20000"/>
              </a:spcBef>
              <a:buSzPct val="85000"/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Demands for comfort are increasing</a:t>
            </a:r>
          </a:p>
          <a:p>
            <a:pPr marL="180000" indent="-180000">
              <a:spcBef>
                <a:spcPct val="20000"/>
              </a:spcBef>
              <a:buSzPct val="85000"/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Vehicle electronic systems are becoming more advanced</a:t>
            </a:r>
          </a:p>
          <a:p>
            <a:pPr marL="180000" indent="-180000">
              <a:spcBef>
                <a:spcPct val="20000"/>
              </a:spcBef>
              <a:buSzPct val="85000"/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More second vehicles that tend to be left unattended</a:t>
            </a:r>
          </a:p>
          <a:p>
            <a:pPr marL="180000" indent="-180000">
              <a:spcBef>
                <a:spcPct val="20000"/>
              </a:spcBef>
              <a:buSzPct val="85000"/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Seasonally used vehicles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838881" y="1527130"/>
          <a:ext cx="3201896" cy="5667375"/>
        </p:xfrm>
        <a:graphic>
          <a:graphicData uri="http://schemas.openxmlformats.org/presentationml/2006/ole">
            <p:oleObj spid="_x0000_s2050" name="Acrobat Document" r:id="rId3" imgW="3571920" imgH="7551360" progId="AcroExch.Document.7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911633" y="1413919"/>
          <a:ext cx="3126377" cy="5667375"/>
        </p:xfrm>
        <a:graphic>
          <a:graphicData uri="http://schemas.openxmlformats.org/presentationml/2006/ole">
            <p:oleObj spid="_x0000_s2051" name="Acrobat Document" r:id="rId4" imgW="3571920" imgH="755136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668</TotalTime>
  <Words>936</Words>
  <Application>Microsoft Office PowerPoint</Application>
  <PresentationFormat>Bildspel på skärmen (4:3)</PresentationFormat>
  <Paragraphs>259</Paragraphs>
  <Slides>19</Slides>
  <Notes>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Serverprogram för OLE-inbäddning</vt:lpstr>
      </vt:variant>
      <vt:variant>
        <vt:i4>1</vt:i4>
      </vt:variant>
      <vt:variant>
        <vt:lpstr>Bildrubriker</vt:lpstr>
      </vt:variant>
      <vt:variant>
        <vt:i4>19</vt:i4>
      </vt:variant>
    </vt:vector>
  </HeadingPairs>
  <TitlesOfParts>
    <vt:vector size="21" baseType="lpstr">
      <vt:lpstr>Office-tema</vt:lpstr>
      <vt:lpstr>Acrobat Document</vt:lpstr>
      <vt:lpstr>CTEK Sales Development &amp; Strategy </vt:lpstr>
      <vt:lpstr>CTEK growth; 0,2 to 30 MEUR in 10 years</vt:lpstr>
      <vt:lpstr>Bild 3</vt:lpstr>
      <vt:lpstr>Bild 4</vt:lpstr>
      <vt:lpstr>Bild 5</vt:lpstr>
      <vt:lpstr>Continue to build the CTEK brand</vt:lpstr>
      <vt:lpstr>New CTEK web page  www.ctek.com</vt:lpstr>
      <vt:lpstr>According to ADAC, charging is a real issue</vt:lpstr>
      <vt:lpstr>Bild 9</vt:lpstr>
      <vt:lpstr>Bild 10</vt:lpstr>
      <vt:lpstr>New products 2011 XS 0.8</vt:lpstr>
      <vt:lpstr>MXS 5.0</vt:lpstr>
      <vt:lpstr>MXS 10</vt:lpstr>
      <vt:lpstr>Bild 14</vt:lpstr>
      <vt:lpstr>Bild 15</vt:lpstr>
      <vt:lpstr>Bild 16</vt:lpstr>
      <vt:lpstr>Bild 17</vt:lpstr>
      <vt:lpstr>Bild 18</vt:lpstr>
      <vt:lpstr>Bild 19</vt:lpstr>
    </vt:vector>
  </TitlesOfParts>
  <Company>CreatorCtek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jusoderb</dc:creator>
  <cp:lastModifiedBy>Björn Reger</cp:lastModifiedBy>
  <cp:revision>221</cp:revision>
  <dcterms:created xsi:type="dcterms:W3CDTF">2010-08-27T10:31:53Z</dcterms:created>
  <dcterms:modified xsi:type="dcterms:W3CDTF">2011-01-21T06:16:04Z</dcterms:modified>
</cp:coreProperties>
</file>